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86"/>
  </p:notesMasterIdLst>
  <p:sldIdLst>
    <p:sldId id="256" r:id="rId2"/>
    <p:sldId id="360" r:id="rId3"/>
    <p:sldId id="377" r:id="rId4"/>
    <p:sldId id="391" r:id="rId5"/>
    <p:sldId id="392" r:id="rId6"/>
    <p:sldId id="285" r:id="rId7"/>
    <p:sldId id="349" r:id="rId8"/>
    <p:sldId id="388" r:id="rId9"/>
    <p:sldId id="379" r:id="rId10"/>
    <p:sldId id="389" r:id="rId11"/>
    <p:sldId id="369" r:id="rId12"/>
    <p:sldId id="381" r:id="rId13"/>
    <p:sldId id="382" r:id="rId14"/>
    <p:sldId id="390" r:id="rId15"/>
    <p:sldId id="383" r:id="rId16"/>
    <p:sldId id="351" r:id="rId17"/>
    <p:sldId id="353" r:id="rId18"/>
    <p:sldId id="384" r:id="rId19"/>
    <p:sldId id="352" r:id="rId20"/>
    <p:sldId id="355" r:id="rId21"/>
    <p:sldId id="265" r:id="rId22"/>
    <p:sldId id="266" r:id="rId23"/>
    <p:sldId id="267" r:id="rId24"/>
    <p:sldId id="268" r:id="rId25"/>
    <p:sldId id="269" r:id="rId26"/>
    <p:sldId id="344" r:id="rId27"/>
    <p:sldId id="370" r:id="rId28"/>
    <p:sldId id="270" r:id="rId29"/>
    <p:sldId id="276" r:id="rId30"/>
    <p:sldId id="271" r:id="rId31"/>
    <p:sldId id="361" r:id="rId32"/>
    <p:sldId id="275" r:id="rId33"/>
    <p:sldId id="272" r:id="rId34"/>
    <p:sldId id="345" r:id="rId35"/>
    <p:sldId id="273" r:id="rId36"/>
    <p:sldId id="274" r:id="rId37"/>
    <p:sldId id="277" r:id="rId38"/>
    <p:sldId id="346" r:id="rId39"/>
    <p:sldId id="363" r:id="rId40"/>
    <p:sldId id="279" r:id="rId41"/>
    <p:sldId id="280" r:id="rId42"/>
    <p:sldId id="281" r:id="rId43"/>
    <p:sldId id="282" r:id="rId44"/>
    <p:sldId id="283" r:id="rId45"/>
    <p:sldId id="284" r:id="rId46"/>
    <p:sldId id="347" r:id="rId47"/>
    <p:sldId id="348" r:id="rId48"/>
    <p:sldId id="371" r:id="rId49"/>
    <p:sldId id="372" r:id="rId50"/>
    <p:sldId id="373" r:id="rId51"/>
    <p:sldId id="374" r:id="rId52"/>
    <p:sldId id="354" r:id="rId53"/>
    <p:sldId id="297" r:id="rId54"/>
    <p:sldId id="305" r:id="rId55"/>
    <p:sldId id="306" r:id="rId56"/>
    <p:sldId id="364" r:id="rId57"/>
    <p:sldId id="301" r:id="rId58"/>
    <p:sldId id="386" r:id="rId59"/>
    <p:sldId id="375" r:id="rId60"/>
    <p:sldId id="302" r:id="rId61"/>
    <p:sldId id="303" r:id="rId62"/>
    <p:sldId id="307" r:id="rId63"/>
    <p:sldId id="312" r:id="rId64"/>
    <p:sldId id="313" r:id="rId65"/>
    <p:sldId id="293" r:id="rId66"/>
    <p:sldId id="294" r:id="rId67"/>
    <p:sldId id="385" r:id="rId68"/>
    <p:sldId id="314" r:id="rId69"/>
    <p:sldId id="315" r:id="rId70"/>
    <p:sldId id="316" r:id="rId71"/>
    <p:sldId id="357" r:id="rId72"/>
    <p:sldId id="317" r:id="rId73"/>
    <p:sldId id="325" r:id="rId74"/>
    <p:sldId id="326" r:id="rId75"/>
    <p:sldId id="376" r:id="rId76"/>
    <p:sldId id="329" r:id="rId77"/>
    <p:sldId id="387" r:id="rId78"/>
    <p:sldId id="327" r:id="rId79"/>
    <p:sldId id="328" r:id="rId80"/>
    <p:sldId id="330" r:id="rId81"/>
    <p:sldId id="331" r:id="rId82"/>
    <p:sldId id="341" r:id="rId83"/>
    <p:sldId id="338" r:id="rId84"/>
    <p:sldId id="343" r:id="rId85"/>
  </p:sldIdLst>
  <p:sldSz cx="9144000" cy="5143500" type="screen16x9"/>
  <p:notesSz cx="6858000" cy="9144000"/>
  <p:embeddedFontLst>
    <p:embeddedFont>
      <p:font typeface="Gill Sans" panose="020B0604020202020204" charset="0"/>
      <p:regular r:id="rId87"/>
      <p:bold r:id="rId88"/>
    </p:embeddedFont>
    <p:embeddedFont>
      <p:font typeface="Trebuchet MS" panose="020B0603020202020204" pitchFamily="34" charset="0"/>
      <p:regular r:id="rId89"/>
      <p:bold r:id="rId90"/>
      <p:italic r:id="rId91"/>
      <p:boldItalic r:id="rId9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98528B-32EE-6B26-59B6-FA2DAE882A1A}" v="6567" dt="2024-02-24T17:21:58.919"/>
    <p1510:client id="{7CFFF307-010B-871C-15EA-0BB1BE687FDA}" v="126" dt="2024-02-23T14:08:27.406"/>
    <p1510:client id="{ABA2C249-9A88-1EA0-CCBD-66C1E7B08D1D}" v="4" dt="2024-02-23T13:34:57.128"/>
    <p1510:client id="{F9E04F03-EDCB-3DCD-75AA-7FA9A5A84FDF}" v="723" dt="2024-02-25T11:17:55.458"/>
    <p1510:client id="{FD114096-F4B5-D485-EFC5-4E3AE9B5ECF9}" v="2769" dt="2024-02-23T17:46:56.276"/>
  </p1510:revLst>
</p1510:revInfo>
</file>

<file path=ppt/tableStyles.xml><?xml version="1.0" encoding="utf-8"?>
<a:tblStyleLst xmlns:a="http://schemas.openxmlformats.org/drawingml/2006/main" def="{46A5D18C-680E-4AC9-8A75-1B9BE71A4CCF}">
  <a:tblStyle styleId="{46A5D18C-680E-4AC9-8A75-1B9BE71A4CC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1147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4.fntdata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2.fntdata"/><Relationship Id="rId91" Type="http://schemas.openxmlformats.org/officeDocument/2006/relationships/font" Target="fonts/font5.fntdata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226aca03c_1_106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c226aca03c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0712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3BD0A6E4-83D4-5B03-96E8-374A702FE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226aca03c_1_106:notes">
            <a:extLst>
              <a:ext uri="{FF2B5EF4-FFF2-40B4-BE49-F238E27FC236}">
                <a16:creationId xmlns:a16="http://schemas.microsoft.com/office/drawing/2014/main" id="{AA9C4F1D-8D05-5609-6E35-AD4B75B30B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c226aca03c_1_106:notes">
            <a:extLst>
              <a:ext uri="{FF2B5EF4-FFF2-40B4-BE49-F238E27FC236}">
                <a16:creationId xmlns:a16="http://schemas.microsoft.com/office/drawing/2014/main" id="{74092B99-E6B0-AAEE-F00A-B3D14C0954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0120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226aca03c_1_106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c226aca03c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9362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c226aca03c_1_397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c226aca03c_1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5218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c226aca03c_1_397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c226aca03c_1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1028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c226aca03c_1_397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c226aca03c_1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1400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c226aca03c_1_397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c226aca03c_1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32492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c226aca03c_1_397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c226aca03c_1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27164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226aca03c_1_116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gc226aca03c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226aca03c_1_121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c226aca03c_1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226aca03c_1_106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gc226aca03c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32573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226aca03c_1_182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c226aca03c_1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c226aca03c_1_260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c226aca03c_1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226aca03c_1_281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c226aca03c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226aca03c_1_281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c226aca03c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94052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c226aca03c_1_397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c226aca03c_1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91018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c226aca03c_1_267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c226aca03c_1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c226aca03c_1_328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c226aca03c_1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c226aca03c_1_274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gc226aca03c_1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c226aca03c_1_274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gc226aca03c_1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09698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c226aca03c_1_316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gc226aca03c_1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c226aca03c_1_397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c226aca03c_1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c226aca03c_1_292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c226aca03c_1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226aca03c_1_281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c226aca03c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27734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c226aca03c_1_297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c226aca03c_1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c226aca03c_1_306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c226aca03c_1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c226aca03c_1_334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c226aca03c_1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c226aca03c_1_334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c226aca03c_1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31435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c226aca03c_1_353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c226aca03c_1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c226aca03c_1_359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gc226aca03c_1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c226aca03c_1_366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c226aca03c_1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c226aca03c_1_376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c226aca03c_1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c226aca03c_1_397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c226aca03c_1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52170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c226aca03c_1_382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gc226aca03c_1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c226aca03c_1_389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gc226aca03c_1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c226aca03c_1_389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gc226aca03c_1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92594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c226aca03c_1_397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c226aca03c_1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62855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c226aca03c_1_397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c226aca03c_1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18418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c226aca03c_1_397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c226aca03c_1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36482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c226aca03c_1_397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c226aca03c_1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80782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c226aca03c_1_397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c226aca03c_1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79556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c226aca03c_1_397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c226aca03c_1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79483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c226aca03c_1_558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gc226aca03c_1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>
          <a:extLst>
            <a:ext uri="{FF2B5EF4-FFF2-40B4-BE49-F238E27FC236}">
              <a16:creationId xmlns:a16="http://schemas.microsoft.com/office/drawing/2014/main" id="{0BC0708D-39DB-30D7-D971-62A2A33AF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c226aca03c_1_397:notes">
            <a:extLst>
              <a:ext uri="{FF2B5EF4-FFF2-40B4-BE49-F238E27FC236}">
                <a16:creationId xmlns:a16="http://schemas.microsoft.com/office/drawing/2014/main" id="{C020B4B1-2FD0-B4C3-4017-394AD1E28C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c226aca03c_1_397:notes">
            <a:extLst>
              <a:ext uri="{FF2B5EF4-FFF2-40B4-BE49-F238E27FC236}">
                <a16:creationId xmlns:a16="http://schemas.microsoft.com/office/drawing/2014/main" id="{1A85A08B-BB74-9FD2-59E1-9D0E4B29F7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90660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c226aca03c_1_636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gc226aca03c_1_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06973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c226aca03c_1_644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gc226aca03c_1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174564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c226aca03c_1_573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gc226aca03c_1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33517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c226aca03c_1_578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gc226aca03c_1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c226aca03c_1_578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gc226aca03c_1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73833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c226aca03c_1_558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gc226aca03c_1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18587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c226aca03c_1_591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gc226aca03c_1_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c226aca03c_1_596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gc226aca03c_1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c226aca03c_1_651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gc226aca03c_1_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c226aca03c_1_688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gc226aca03c_1_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226aca03c_1_106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c226aca03c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38081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c226aca03c_1_693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gc226aca03c_1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226aca03c_1_485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gc226aca03c_1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79e6d7d3e0_0_5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g79e6d7d3e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c226aca03c_1_737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gc226aca03c_1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16391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79e6d7d3e0_0_33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g79e6d7d3e0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c226aca03c_1_729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gc226aca03c_1_7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c226aca03c_1_737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gc226aca03c_1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c226aca03c_1_737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gc226aca03c_1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464749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c226aca03c_1_742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gc226aca03c_1_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c4d381cde3_0_0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gc4d381cd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662BCB48-31BF-7B33-B17F-50BFC2DC9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226aca03c_1_106:notes">
            <a:extLst>
              <a:ext uri="{FF2B5EF4-FFF2-40B4-BE49-F238E27FC236}">
                <a16:creationId xmlns:a16="http://schemas.microsoft.com/office/drawing/2014/main" id="{7868C6C5-8A8D-8DC9-8F04-B71B1F4B89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c226aca03c_1_106:notes">
            <a:extLst>
              <a:ext uri="{FF2B5EF4-FFF2-40B4-BE49-F238E27FC236}">
                <a16:creationId xmlns:a16="http://schemas.microsoft.com/office/drawing/2014/main" id="{6DD4E9DE-14EC-DB2B-704F-0BC8E1BF87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172664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c226aca03c_1_833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gc226aca03c_1_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c226aca03c_1_578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gc226aca03c_1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432453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c226aca03c_1_850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gc226aca03c_1_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c226aca03c_1_850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gc226aca03c_1_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287459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c226aca03c_1_838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gc226aca03c_1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c226aca03c_1_844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gc226aca03c_1_8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c4d381cde3_0_32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gc4d381cde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c226aca03c_1_886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gc226aca03c_1_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c4d381cde3_0_65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gc4d381cde3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c226aca03c_1_1006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gc226aca03c_1_10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c226aca03c_1_397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c226aca03c_1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5166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c226aca03c_1_1063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gc226aca03c_1_10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226aca03c_1_106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c226aca03c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2779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yout personalizzato">
  <p:cSld name="Layout personalizzato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39845" y="3959653"/>
            <a:ext cx="2707853" cy="839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1" cy="369163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>
            <a:spLocks noGrp="1"/>
          </p:cNvSpPr>
          <p:nvPr>
            <p:ph type="title"/>
          </p:nvPr>
        </p:nvSpPr>
        <p:spPr>
          <a:xfrm>
            <a:off x="143508" y="3867894"/>
            <a:ext cx="59946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rgbClr val="D40000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ayout personalizzato">
  <p:cSld name="1_Layout personalizzat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8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D40000"/>
              </a:buClr>
              <a:buSzPts val="2400"/>
              <a:buFont typeface="Calibri"/>
              <a:buNone/>
              <a:defRPr sz="2400" b="1" i="0" u="none" strike="noStrike" cap="none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251222" y="1167594"/>
            <a:ext cx="8479500" cy="3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Layout personalizzato">
  <p:cSld name="2_Layout personalizzato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9001124" y="3634740"/>
            <a:ext cx="142800" cy="1508700"/>
          </a:xfrm>
          <a:prstGeom prst="rect">
            <a:avLst/>
          </a:prstGeom>
          <a:solidFill>
            <a:srgbClr val="D4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"/>
          <p:cNvSpPr/>
          <p:nvPr/>
        </p:nvSpPr>
        <p:spPr>
          <a:xfrm>
            <a:off x="9001124" y="0"/>
            <a:ext cx="142800" cy="36348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8424900" cy="8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D40000"/>
              </a:buClr>
              <a:buSzPts val="2400"/>
              <a:buFont typeface="Calibri"/>
              <a:buNone/>
              <a:defRPr sz="2400" b="1" i="0" u="none" strike="noStrike" cap="none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13834" y="76200"/>
            <a:ext cx="1911091" cy="59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obj">
  <p:cSld name="OBJEC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ctrTitle"/>
          </p:nvPr>
        </p:nvSpPr>
        <p:spPr>
          <a:xfrm>
            <a:off x="373750" y="297162"/>
            <a:ext cx="8396499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ubTitle" idx="1"/>
          </p:nvPr>
        </p:nvSpPr>
        <p:spPr>
          <a:xfrm>
            <a:off x="415576" y="3046229"/>
            <a:ext cx="8312847" cy="54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297856" y="499762"/>
            <a:ext cx="6170295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>
                <a:solidFill>
                  <a:srgbClr val="EE6C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979612" y="2272462"/>
            <a:ext cx="8007350" cy="2402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297856" y="499762"/>
            <a:ext cx="6170295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>
                <a:solidFill>
                  <a:srgbClr val="EE6C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297856" y="499762"/>
            <a:ext cx="6170295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>
                <a:solidFill>
                  <a:srgbClr val="EE6C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2"/>
          </p:nvPr>
        </p:nvSpPr>
        <p:spPr>
          <a:xfrm>
            <a:off x="5044233" y="1410940"/>
            <a:ext cx="4007484" cy="32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>
                <a:solidFill>
                  <a:srgbClr val="685D4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9001124" y="2026"/>
            <a:ext cx="142800" cy="1028700"/>
          </a:xfrm>
          <a:prstGeom prst="rect">
            <a:avLst/>
          </a:prstGeom>
          <a:solidFill>
            <a:srgbClr val="D4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9001124" y="1028700"/>
            <a:ext cx="142800" cy="4114800"/>
          </a:xfrm>
          <a:prstGeom prst="rect">
            <a:avLst/>
          </a:prstGeom>
          <a:solidFill>
            <a:srgbClr val="3F3F3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728550" y="99776"/>
            <a:ext cx="2196375" cy="6808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l.cam.ac.uk/~jgd1000/afghan.html" TargetMode="External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7" Type="http://schemas.openxmlformats.org/officeDocument/2006/relationships/image" Target="../media/image4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ensiblevision.com/" TargetMode="External"/><Relationship Id="rId5" Type="http://schemas.openxmlformats.org/officeDocument/2006/relationships/image" Target="../media/image43.jp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jpg"/><Relationship Id="rId4" Type="http://schemas.openxmlformats.org/officeDocument/2006/relationships/image" Target="../media/image7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g"/><Relationship Id="rId13" Type="http://schemas.openxmlformats.org/officeDocument/2006/relationships/image" Target="../media/image90.jpg"/><Relationship Id="rId18" Type="http://schemas.openxmlformats.org/officeDocument/2006/relationships/image" Target="../media/image95.jpg"/><Relationship Id="rId3" Type="http://schemas.openxmlformats.org/officeDocument/2006/relationships/image" Target="../media/image80.jpg"/><Relationship Id="rId7" Type="http://schemas.openxmlformats.org/officeDocument/2006/relationships/image" Target="../media/image84.png"/><Relationship Id="rId12" Type="http://schemas.openxmlformats.org/officeDocument/2006/relationships/image" Target="../media/image89.jpg"/><Relationship Id="rId17" Type="http://schemas.openxmlformats.org/officeDocument/2006/relationships/image" Target="../media/image94.png"/><Relationship Id="rId2" Type="http://schemas.openxmlformats.org/officeDocument/2006/relationships/notesSlide" Target="../notesSlides/notesSlide80.xml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jpg"/><Relationship Id="rId11" Type="http://schemas.openxmlformats.org/officeDocument/2006/relationships/image" Target="../media/image88.jpg"/><Relationship Id="rId5" Type="http://schemas.openxmlformats.org/officeDocument/2006/relationships/image" Target="../media/image82.png"/><Relationship Id="rId15" Type="http://schemas.openxmlformats.org/officeDocument/2006/relationships/image" Target="../media/image92.jpg"/><Relationship Id="rId10" Type="http://schemas.openxmlformats.org/officeDocument/2006/relationships/image" Target="../media/image87.jpg"/><Relationship Id="rId4" Type="http://schemas.openxmlformats.org/officeDocument/2006/relationships/image" Target="../media/image81.jpg"/><Relationship Id="rId9" Type="http://schemas.openxmlformats.org/officeDocument/2006/relationships/image" Target="../media/image86.jpg"/><Relationship Id="rId14" Type="http://schemas.openxmlformats.org/officeDocument/2006/relationships/image" Target="../media/image91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43508" y="3867894"/>
            <a:ext cx="5994600" cy="1026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Introduzione</a:t>
            </a:r>
            <a:br>
              <a:rPr lang="it-IT" dirty="0"/>
            </a:br>
            <a:r>
              <a:rPr lang="it-IT" sz="2000" dirty="0"/>
              <a:t>Enver Sangineto</a:t>
            </a:r>
            <a:r>
              <a:rPr lang="it" sz="2000" dirty="0"/>
              <a:t> </a:t>
            </a:r>
            <a:endParaRPr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2A2C5108-1E83-AA1F-3C8C-5188EAC4A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>
            <a:extLst>
              <a:ext uri="{FF2B5EF4-FFF2-40B4-BE49-F238E27FC236}">
                <a16:creationId xmlns:a16="http://schemas.microsoft.com/office/drawing/2014/main" id="{C4DC5EC5-7851-3B40-B0BC-EDB98C216E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Esempio</a:t>
            </a:r>
            <a:endParaRPr lang="it-IT" dirty="0" err="1"/>
          </a:p>
        </p:txBody>
      </p:sp>
      <p:sp>
        <p:nvSpPr>
          <p:cNvPr id="118" name="Google Shape;118;p18">
            <a:extLst>
              <a:ext uri="{FF2B5EF4-FFF2-40B4-BE49-F238E27FC236}">
                <a16:creationId xmlns:a16="http://schemas.microsoft.com/office/drawing/2014/main" id="{84127AD9-82F1-7B7D-FFA6-B888C0BE82A2}"/>
              </a:ext>
            </a:extLst>
          </p:cNvPr>
          <p:cNvSpPr txBox="1"/>
          <p:nvPr/>
        </p:nvSpPr>
        <p:spPr>
          <a:xfrm>
            <a:off x="335540" y="856723"/>
            <a:ext cx="7873229" cy="891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t" anchorCtr="0">
            <a:spAutoFit/>
          </a:bodyPr>
          <a:lstStyle/>
          <a:p>
            <a:pPr marL="285750" indent="-285750">
              <a:spcBef>
                <a:spcPts val="300"/>
              </a:spcBef>
              <a:buSzPts val="1400"/>
              <a:buFont typeface="Arial"/>
              <a:buChar char="•"/>
            </a:pPr>
            <a:r>
              <a:rPr lang="it-IT" sz="1600" dirty="0">
                <a:latin typeface="Calibri"/>
                <a:ea typeface="Calibri"/>
                <a:cs typeface="Calibri"/>
                <a:sym typeface="Calibri"/>
              </a:rPr>
              <a:t>Ad esempio, avrò: </a:t>
            </a:r>
            <a:r>
              <a:rPr lang="it-IT" sz="1600" i="1" dirty="0">
                <a:latin typeface="Calibri"/>
                <a:ea typeface="Calibri"/>
                <a:cs typeface="Calibri"/>
                <a:sym typeface="Calibri"/>
              </a:rPr>
              <a:t>T = {(1, 9.81), (2, 19.762), (0.5, 4.9405) …,}</a:t>
            </a:r>
            <a:endParaRPr lang="en-US" sz="1600" i="1" dirty="0">
              <a:latin typeface="Calibri"/>
              <a:ea typeface="Calibri"/>
              <a:cs typeface="Calibri"/>
            </a:endParaRPr>
          </a:p>
          <a:p>
            <a:pPr marL="285750" lvl="0" indent="-285750" algn="l">
              <a:spcBef>
                <a:spcPts val="300"/>
              </a:spcBef>
              <a:spcAft>
                <a:spcPts val="0"/>
              </a:spcAft>
              <a:buSzPts val="1400"/>
              <a:buFont typeface="Arial"/>
              <a:buChar char="•"/>
            </a:pPr>
            <a:endParaRPr lang="it-IT" sz="1500" i="1" dirty="0">
              <a:latin typeface="Calibri"/>
              <a:ea typeface="Calibri"/>
              <a:cs typeface="Calibri"/>
            </a:endParaRPr>
          </a:p>
          <a:p>
            <a:pPr marL="285750" indent="-285750">
              <a:spcBef>
                <a:spcPts val="300"/>
              </a:spcBef>
              <a:buSzPts val="1400"/>
              <a:buFont typeface="Arial"/>
              <a:buChar char="•"/>
            </a:pPr>
            <a:r>
              <a:rPr lang="it-IT" sz="1500" i="1" dirty="0">
                <a:latin typeface="Calibri"/>
                <a:ea typeface="Calibri"/>
                <a:cs typeface="Calibri"/>
                <a:sym typeface="Calibri"/>
              </a:rPr>
              <a:t>T </a:t>
            </a:r>
            <a:r>
              <a:rPr lang="it-IT" sz="1500" dirty="0">
                <a:latin typeface="Calibri"/>
                <a:ea typeface="Calibri"/>
                <a:cs typeface="Calibri"/>
                <a:sym typeface="Calibri"/>
              </a:rPr>
              <a:t>è il risultato dei miei esperimenti e rappresenta le mie osservazioni empiriche</a:t>
            </a:r>
            <a:endParaRPr lang="it" sz="1600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968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9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Esempio</a:t>
            </a:r>
            <a:endParaRPr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6BFD5A4-977D-4F92-846A-1AAA3E0D61B7}"/>
              </a:ext>
            </a:extLst>
          </p:cNvPr>
          <p:cNvSpPr txBox="1">
            <a:spLocks/>
          </p:cNvSpPr>
          <p:nvPr/>
        </p:nvSpPr>
        <p:spPr>
          <a:xfrm>
            <a:off x="355805" y="914400"/>
            <a:ext cx="3725865" cy="3684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/>
            <a:r>
              <a:rPr lang="it-IT" dirty="0"/>
              <a:t>A destra visualizzo </a:t>
            </a:r>
            <a:r>
              <a:rPr lang="it-IT" i="1" dirty="0"/>
              <a:t>T</a:t>
            </a:r>
          </a:p>
          <a:p>
            <a:pPr marL="0"/>
            <a:endParaRPr lang="it-IT" i="1" dirty="0"/>
          </a:p>
          <a:p>
            <a:pPr marL="0"/>
            <a:r>
              <a:rPr lang="it-IT" dirty="0">
                <a:latin typeface="Calibri"/>
                <a:ea typeface="Calibri"/>
                <a:cs typeface="Calibri"/>
              </a:rPr>
              <a:t>I punti che ho disegnato sono volutamente non perfettamente allineati, perché presuppongo che ci siano, </a:t>
            </a:r>
            <a:r>
              <a:rPr lang="it-IT" dirty="0">
                <a:latin typeface="Calibri"/>
                <a:ea typeface="Calibri"/>
                <a:cs typeface="Calibri"/>
                <a:sym typeface="Calibri"/>
              </a:rPr>
              <a:t>ad esempio:</a:t>
            </a:r>
          </a:p>
          <a:p>
            <a:pPr marL="114300" indent="-342900">
              <a:buFont typeface="+mj-lt"/>
              <a:buAutoNum type="arabicPeriod"/>
            </a:pPr>
            <a:r>
              <a:rPr lang="it-IT" dirty="0">
                <a:latin typeface="Calibri"/>
                <a:ea typeface="Calibri"/>
                <a:cs typeface="Calibri"/>
                <a:sym typeface="Calibri"/>
              </a:rPr>
              <a:t>degli errori di misurazione, oppure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latin typeface="Calibri"/>
                <a:ea typeface="Calibri"/>
                <a:cs typeface="Calibri"/>
                <a:sym typeface="Calibri"/>
              </a:rPr>
              <a:t>perché la relazione tra </a:t>
            </a:r>
            <a:r>
              <a:rPr lang="it-IT" i="1" dirty="0"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it-IT" dirty="0">
                <a:latin typeface="Calibri"/>
                <a:ea typeface="Calibri"/>
                <a:cs typeface="Calibri"/>
                <a:sym typeface="Calibri"/>
              </a:rPr>
              <a:t> ed </a:t>
            </a:r>
            <a:r>
              <a:rPr lang="it-IT" i="1" dirty="0"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it-IT" dirty="0">
                <a:latin typeface="Calibri"/>
                <a:ea typeface="Calibri"/>
                <a:cs typeface="Calibri"/>
                <a:sym typeface="Calibri"/>
              </a:rPr>
              <a:t> non è esattamente proporzionale. Ricordiamoci, infatti, che</a:t>
            </a:r>
            <a:r>
              <a:rPr lang="it-IT" i="1" dirty="0">
                <a:latin typeface="Calibri"/>
                <a:ea typeface="Calibri"/>
                <a:cs typeface="Calibri"/>
                <a:sym typeface="Calibri"/>
              </a:rPr>
              <a:t> g </a:t>
            </a:r>
            <a:r>
              <a:rPr lang="it-IT" dirty="0">
                <a:latin typeface="Calibri"/>
                <a:ea typeface="Calibri"/>
                <a:cs typeface="Calibri"/>
                <a:sym typeface="Calibri"/>
              </a:rPr>
              <a:t>non è realmente una costante (</a:t>
            </a:r>
            <a:r>
              <a:rPr lang="it-IT" i="1" dirty="0"/>
              <a:t>g = G* M</a:t>
            </a:r>
            <a:r>
              <a:rPr lang="it-IT" i="1" baseline="-25000" dirty="0"/>
              <a:t>T</a:t>
            </a:r>
            <a:r>
              <a:rPr lang="it-IT" i="1" dirty="0"/>
              <a:t> /r</a:t>
            </a:r>
            <a:r>
              <a:rPr lang="it-IT" i="1" baseline="30000" dirty="0"/>
              <a:t>2 </a:t>
            </a:r>
            <a:r>
              <a:rPr lang="it-IT" dirty="0">
                <a:latin typeface="Calibri"/>
                <a:ea typeface="Calibri"/>
                <a:cs typeface="Calibri"/>
                <a:sym typeface="Calibri"/>
              </a:rPr>
              <a:t>), dato che include la distanza dell’oggetto dal centro della terra, per cui i campioni presi in montagna saranno leggermente diversi da esempi presi al mare</a:t>
            </a:r>
          </a:p>
          <a:p>
            <a:pPr marL="114300" indent="-342900">
              <a:buFont typeface="+mj-lt"/>
              <a:buAutoNum type="arabicPeriod"/>
            </a:pPr>
            <a:r>
              <a:rPr lang="it-IT" dirty="0"/>
              <a:t>…</a:t>
            </a:r>
            <a:endParaRPr lang="it-IT" dirty="0">
              <a:latin typeface="Calibri"/>
              <a:ea typeface="Calibri"/>
              <a:cs typeface="Calibri"/>
            </a:endParaRPr>
          </a:p>
          <a:p>
            <a:pPr marL="0"/>
            <a:endParaRPr lang="it-IT" i="1" dirty="0"/>
          </a:p>
          <a:p>
            <a:pPr marL="0"/>
            <a:endParaRPr lang="it-IT" i="1" dirty="0"/>
          </a:p>
          <a:p>
            <a:pPr marL="0"/>
            <a:endParaRPr lang="it-IT" dirty="0"/>
          </a:p>
          <a:p>
            <a:pPr marL="0"/>
            <a:endParaRPr lang="it-IT" i="1" dirty="0"/>
          </a:p>
          <a:p>
            <a:pPr marL="0"/>
            <a:endParaRPr lang="it-IT" i="1" dirty="0"/>
          </a:p>
        </p:txBody>
      </p:sp>
      <p:pic>
        <p:nvPicPr>
          <p:cNvPr id="3" name="Immagine 2" descr="Immagine che contiene linea, schermata, diagramma, Diagramma&#10;&#10;Descrizione generata automaticamente">
            <a:extLst>
              <a:ext uri="{FF2B5EF4-FFF2-40B4-BE49-F238E27FC236}">
                <a16:creationId xmlns:a16="http://schemas.microsoft.com/office/drawing/2014/main" id="{7337C4A7-4163-F09D-DDE2-AA25A24B6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277" y="1240694"/>
            <a:ext cx="4422635" cy="251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73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Esempio</a:t>
            </a:r>
            <a:endParaRPr lang="it-IT" dirty="0" err="1"/>
          </a:p>
        </p:txBody>
      </p:sp>
      <p:sp>
        <p:nvSpPr>
          <p:cNvPr id="118" name="Google Shape;118;p18"/>
          <p:cNvSpPr txBox="1"/>
          <p:nvPr/>
        </p:nvSpPr>
        <p:spPr>
          <a:xfrm>
            <a:off x="252278" y="603048"/>
            <a:ext cx="4109023" cy="4238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t" anchorCtr="0">
            <a:spAutoFit/>
          </a:bodyPr>
          <a:lstStyle/>
          <a:p>
            <a:pPr marL="285750" indent="-285750">
              <a:spcBef>
                <a:spcPts val="300"/>
              </a:spcBef>
              <a:buSzPts val="1400"/>
              <a:buFont typeface="Arial"/>
              <a:buChar char="•"/>
            </a:pPr>
            <a:r>
              <a:rPr lang="it-IT" dirty="0">
                <a:latin typeface="Calibri"/>
                <a:ea typeface="Calibri"/>
                <a:cs typeface="Calibri"/>
              </a:rPr>
              <a:t>Devo ora cercare di indurre una relazione, ovvero trovare una regola che generalizzi il rapporto tra forza e massa ad esempi diversi da quelli contenuti in </a:t>
            </a:r>
            <a:r>
              <a:rPr lang="it-IT" i="1" dirty="0">
                <a:latin typeface="Calibri"/>
                <a:ea typeface="Calibri"/>
                <a:cs typeface="Calibri"/>
              </a:rPr>
              <a:t>T</a:t>
            </a:r>
            <a:r>
              <a:rPr lang="it-IT" dirty="0">
                <a:latin typeface="Calibri"/>
                <a:ea typeface="Calibri"/>
                <a:cs typeface="Calibri"/>
              </a:rPr>
              <a:t> in modo da poterla usare in futuro con esempi non visti finora</a:t>
            </a:r>
          </a:p>
          <a:p>
            <a:pPr marL="285750" indent="-285750">
              <a:spcBef>
                <a:spcPts val="300"/>
              </a:spcBef>
              <a:buSzPts val="1400"/>
              <a:buFont typeface="Arial"/>
              <a:buChar char="•"/>
            </a:pPr>
            <a:r>
              <a:rPr lang="it-IT" dirty="0">
                <a:latin typeface="Calibri"/>
                <a:ea typeface="Calibri"/>
                <a:cs typeface="Calibri"/>
                <a:sym typeface="Calibri"/>
              </a:rPr>
              <a:t>Guardando i dati intuisco che una relazione che </a:t>
            </a:r>
            <a:r>
              <a:rPr lang="it-IT" i="1" dirty="0">
                <a:latin typeface="Calibri"/>
                <a:ea typeface="Calibri"/>
                <a:cs typeface="Calibri"/>
                <a:sym typeface="Calibri"/>
              </a:rPr>
              <a:t>approssima</a:t>
            </a:r>
            <a:r>
              <a:rPr lang="it-IT" dirty="0">
                <a:latin typeface="Calibri"/>
                <a:ea typeface="Calibri"/>
                <a:cs typeface="Calibri"/>
                <a:sym typeface="Calibri"/>
              </a:rPr>
              <a:t> le mie osservazioni con un sufficiente grado di precisione è una relazione lineare (di solito non sarà così facile capirlo...)</a:t>
            </a:r>
            <a:endParaRPr lang="en-US" dirty="0">
              <a:latin typeface="Calibri"/>
              <a:ea typeface="Calibri"/>
              <a:cs typeface="Calibri"/>
            </a:endParaRPr>
          </a:p>
          <a:p>
            <a:pPr marL="285750" lvl="0" indent="-285750" algn="l">
              <a:spcBef>
                <a:spcPts val="300"/>
              </a:spcBef>
              <a:spcAft>
                <a:spcPts val="0"/>
              </a:spcAft>
              <a:buSzPts val="1400"/>
              <a:buFont typeface="Arial"/>
              <a:buChar char="•"/>
            </a:pPr>
            <a:endParaRPr lang="it-IT" dirty="0">
              <a:latin typeface="Calibri"/>
              <a:ea typeface="Calibri"/>
              <a:cs typeface="Calibri"/>
            </a:endParaRPr>
          </a:p>
          <a:p>
            <a:pPr marL="285750" indent="-285750">
              <a:spcBef>
                <a:spcPts val="300"/>
              </a:spcBef>
              <a:buSzPts val="1400"/>
              <a:buFont typeface="Arial"/>
              <a:buChar char="•"/>
            </a:pPr>
            <a:r>
              <a:rPr lang="it-IT" dirty="0">
                <a:latin typeface="Calibri"/>
                <a:ea typeface="Calibri"/>
                <a:cs typeface="Calibri"/>
                <a:sym typeface="Calibri"/>
              </a:rPr>
              <a:t>Ovvero, può essere espressa tramite una </a:t>
            </a:r>
            <a:r>
              <a:rPr lang="it-IT" i="1" dirty="0">
                <a:latin typeface="Calibri"/>
                <a:ea typeface="Calibri"/>
                <a:cs typeface="Calibri"/>
                <a:sym typeface="Calibri"/>
              </a:rPr>
              <a:t>funzione ipotesi </a:t>
            </a:r>
            <a:r>
              <a:rPr lang="it-IT" dirty="0">
                <a:latin typeface="Calibri"/>
                <a:ea typeface="Calibri"/>
                <a:cs typeface="Calibri"/>
                <a:sym typeface="Calibri"/>
              </a:rPr>
              <a:t>del tipo:</a:t>
            </a:r>
            <a:endParaRPr lang="en-US" dirty="0">
              <a:latin typeface="Calibri"/>
              <a:ea typeface="Calibri"/>
              <a:cs typeface="Calibri"/>
            </a:endParaRPr>
          </a:p>
          <a:p>
            <a:pPr marL="285750" indent="-285750">
              <a:spcBef>
                <a:spcPts val="300"/>
              </a:spcBef>
              <a:buSzPts val="1400"/>
              <a:buFont typeface="Arial"/>
              <a:buChar char="•"/>
            </a:pPr>
            <a:endParaRPr lang="it-IT" dirty="0">
              <a:latin typeface="Calibri"/>
              <a:ea typeface="Calibri"/>
              <a:cs typeface="Calibri"/>
            </a:endParaRPr>
          </a:p>
          <a:p>
            <a:pPr marL="285750" indent="-285750">
              <a:spcBef>
                <a:spcPts val="300"/>
              </a:spcBef>
              <a:buSzPts val="1400"/>
              <a:buFont typeface="Arial"/>
              <a:buChar char="•"/>
            </a:pPr>
            <a:r>
              <a:rPr lang="it-IT" i="1" dirty="0">
                <a:latin typeface="Calibri"/>
                <a:ea typeface="Calibri"/>
                <a:cs typeface="Calibri"/>
                <a:sym typeface="Calibri"/>
              </a:rPr>
              <a:t>h(m) </a:t>
            </a:r>
            <a:r>
              <a:rPr lang="it-IT" dirty="0">
                <a:latin typeface="Calibri"/>
                <a:ea typeface="Calibri"/>
                <a:cs typeface="Calibri"/>
                <a:sym typeface="Calibri"/>
              </a:rPr>
              <a:t>= </a:t>
            </a:r>
            <a:r>
              <a:rPr lang="it-IT" i="1" dirty="0">
                <a:latin typeface="Calibri"/>
                <a:ea typeface="Calibri"/>
                <a:cs typeface="Calibri"/>
                <a:sym typeface="Calibri"/>
              </a:rPr>
              <a:t>m * k,</a:t>
            </a:r>
            <a:endParaRPr lang="it-IT" i="1" dirty="0">
              <a:latin typeface="Calibri"/>
              <a:ea typeface="Calibri"/>
              <a:cs typeface="Calibri"/>
            </a:endParaRPr>
          </a:p>
          <a:p>
            <a:pPr marL="285750" lvl="0" indent="-285750" algn="l">
              <a:spcBef>
                <a:spcPts val="300"/>
              </a:spcBef>
              <a:spcAft>
                <a:spcPts val="0"/>
              </a:spcAft>
              <a:buSzPts val="1400"/>
              <a:buFont typeface="Arial"/>
              <a:buChar char="•"/>
            </a:pPr>
            <a:endParaRPr lang="it-IT" dirty="0">
              <a:latin typeface="Calibri"/>
              <a:ea typeface="Calibri"/>
              <a:cs typeface="Calibri"/>
            </a:endParaRPr>
          </a:p>
          <a:p>
            <a:pPr marL="285750" indent="-285750">
              <a:spcBef>
                <a:spcPts val="300"/>
              </a:spcBef>
              <a:buSzPts val="1400"/>
              <a:buFont typeface="Arial"/>
              <a:buChar char="•"/>
            </a:pPr>
            <a:r>
              <a:rPr lang="it-IT" dirty="0">
                <a:latin typeface="Calibri"/>
                <a:ea typeface="Calibri"/>
                <a:cs typeface="Calibri"/>
                <a:sym typeface="Calibri"/>
              </a:rPr>
              <a:t>dove </a:t>
            </a:r>
            <a:r>
              <a:rPr lang="it-IT" i="1" dirty="0"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lang="it-IT" dirty="0">
                <a:latin typeface="Calibri"/>
                <a:ea typeface="Calibri"/>
                <a:cs typeface="Calibri"/>
                <a:sym typeface="Calibri"/>
              </a:rPr>
              <a:t> è un </a:t>
            </a:r>
            <a:r>
              <a:rPr lang="it-IT" i="1" dirty="0">
                <a:latin typeface="Calibri"/>
                <a:ea typeface="Calibri"/>
                <a:cs typeface="Calibri"/>
                <a:sym typeface="Calibri"/>
              </a:rPr>
              <a:t>parametro ignoto</a:t>
            </a:r>
            <a:r>
              <a:rPr lang="it-IT" dirty="0">
                <a:latin typeface="Calibri"/>
                <a:ea typeface="Calibri"/>
                <a:cs typeface="Calibri"/>
                <a:sym typeface="Calibri"/>
              </a:rPr>
              <a:t>, che devo trovare (ricordatevi che stiamo assumendo che Newton non sia ancora nato…!)</a:t>
            </a:r>
            <a:endParaRPr lang="en-US" dirty="0">
              <a:latin typeface="Calibri"/>
              <a:ea typeface="Calibri"/>
              <a:cs typeface="Calibri"/>
            </a:endParaRPr>
          </a:p>
        </p:txBody>
      </p:sp>
      <p:pic>
        <p:nvPicPr>
          <p:cNvPr id="3" name="Immagine 2" descr="Immagine che contiene linea, schermata, diagramma, Diagramma&#10;&#10;Descrizione generata automaticamente">
            <a:extLst>
              <a:ext uri="{FF2B5EF4-FFF2-40B4-BE49-F238E27FC236}">
                <a16:creationId xmlns:a16="http://schemas.microsoft.com/office/drawing/2014/main" id="{77353D73-FDBF-F167-A362-20D6B23A3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618" y="1345102"/>
            <a:ext cx="4241294" cy="241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9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Esempio</a:t>
            </a:r>
            <a:endParaRPr lang="it-IT" dirty="0" err="1"/>
          </a:p>
        </p:txBody>
      </p:sp>
      <p:sp>
        <p:nvSpPr>
          <p:cNvPr id="118" name="Google Shape;118;p18"/>
          <p:cNvSpPr txBox="1"/>
          <p:nvPr/>
        </p:nvSpPr>
        <p:spPr>
          <a:xfrm>
            <a:off x="315380" y="589327"/>
            <a:ext cx="5263548" cy="3823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t" anchorCtr="0">
            <a:spAutoFit/>
          </a:bodyPr>
          <a:lstStyle/>
          <a:p>
            <a:pPr marL="285750" indent="-285750">
              <a:spcBef>
                <a:spcPts val="300"/>
              </a:spcBef>
              <a:buSzPts val="1400"/>
              <a:buFont typeface="Arial"/>
              <a:buChar char="•"/>
            </a:pPr>
            <a:r>
              <a:rPr lang="it-IT" sz="1500" dirty="0">
                <a:latin typeface="Calibri"/>
                <a:ea typeface="Calibri"/>
                <a:cs typeface="Calibri"/>
              </a:rPr>
              <a:t>Al variare del parametro </a:t>
            </a:r>
            <a:r>
              <a:rPr lang="it-IT" sz="1500" i="1" dirty="0">
                <a:latin typeface="Calibri"/>
                <a:ea typeface="Calibri"/>
                <a:cs typeface="Calibri"/>
              </a:rPr>
              <a:t>k</a:t>
            </a:r>
            <a:r>
              <a:rPr lang="it-IT" sz="1500" dirty="0">
                <a:latin typeface="Calibri"/>
                <a:ea typeface="Calibri"/>
                <a:cs typeface="Calibri"/>
              </a:rPr>
              <a:t> corrispondono rette diverse e, quindi, </a:t>
            </a:r>
            <a:r>
              <a:rPr lang="it-IT" sz="1500" i="1" dirty="0">
                <a:latin typeface="Calibri"/>
                <a:ea typeface="Calibri"/>
                <a:cs typeface="Calibri"/>
              </a:rPr>
              <a:t>funzioni ipotesi diverse</a:t>
            </a:r>
          </a:p>
          <a:p>
            <a:pPr marL="285750" indent="-285750">
              <a:spcBef>
                <a:spcPts val="300"/>
              </a:spcBef>
              <a:buSzPts val="1400"/>
              <a:buFont typeface="Arial"/>
              <a:buChar char="•"/>
            </a:pPr>
            <a:r>
              <a:rPr lang="it-IT" sz="1500" dirty="0">
                <a:latin typeface="Calibri"/>
                <a:ea typeface="Calibri"/>
                <a:cs typeface="Calibri"/>
              </a:rPr>
              <a:t>Quale sarà la funzione ipotesi che meglio "spiega" i dati d'esempio?</a:t>
            </a:r>
          </a:p>
          <a:p>
            <a:pPr marL="285750" indent="-285750">
              <a:spcBef>
                <a:spcPts val="300"/>
              </a:spcBef>
              <a:buSzPts val="1400"/>
              <a:buFont typeface="Arial"/>
              <a:buChar char="•"/>
            </a:pPr>
            <a:r>
              <a:rPr lang="it-IT" sz="1500" dirty="0">
                <a:latin typeface="Calibri"/>
                <a:ea typeface="Calibri"/>
                <a:cs typeface="Calibri"/>
              </a:rPr>
              <a:t>Quella che minimizza l'errore! </a:t>
            </a:r>
          </a:p>
          <a:p>
            <a:pPr marL="285750" indent="-285750">
              <a:spcBef>
                <a:spcPts val="300"/>
              </a:spcBef>
              <a:buSzPts val="1400"/>
              <a:buFont typeface="Arial"/>
              <a:buChar char="•"/>
            </a:pPr>
            <a:r>
              <a:rPr lang="it-IT" sz="1500" dirty="0">
                <a:latin typeface="Calibri"/>
                <a:ea typeface="Calibri"/>
                <a:cs typeface="Calibri"/>
              </a:rPr>
              <a:t>Ovvero, quella che approssima meglio i dati</a:t>
            </a:r>
          </a:p>
          <a:p>
            <a:pPr marL="285750" indent="-285750">
              <a:spcBef>
                <a:spcPts val="300"/>
              </a:spcBef>
              <a:buSzPts val="1400"/>
              <a:buFont typeface="Arial"/>
              <a:buChar char="•"/>
            </a:pPr>
            <a:r>
              <a:rPr lang="it-IT" sz="1500" dirty="0">
                <a:latin typeface="Calibri"/>
                <a:ea typeface="Calibri"/>
                <a:cs typeface="Calibri"/>
              </a:rPr>
              <a:t>Fissare la funzione ipotesi equivale (in quest'esempio) a trovare il miglior valore di </a:t>
            </a:r>
            <a:r>
              <a:rPr lang="it-IT" sz="1500" i="1" dirty="0">
                <a:latin typeface="Calibri"/>
                <a:ea typeface="Calibri"/>
                <a:cs typeface="Calibri"/>
              </a:rPr>
              <a:t>k</a:t>
            </a:r>
          </a:p>
          <a:p>
            <a:pPr marL="285750" indent="-285750">
              <a:spcBef>
                <a:spcPts val="300"/>
              </a:spcBef>
              <a:buSzPts val="1400"/>
              <a:buFont typeface="Arial"/>
              <a:buChar char="•"/>
            </a:pPr>
            <a:r>
              <a:rPr lang="it-IT" sz="1500" dirty="0">
                <a:latin typeface="Calibri"/>
                <a:ea typeface="Calibri"/>
                <a:cs typeface="Calibri"/>
              </a:rPr>
              <a:t>Se sono fortunato, il </a:t>
            </a:r>
            <a:r>
              <a:rPr lang="it-IT" sz="1500" i="1" dirty="0">
                <a:latin typeface="Calibri"/>
                <a:ea typeface="Calibri"/>
                <a:cs typeface="Calibri"/>
              </a:rPr>
              <a:t>k</a:t>
            </a:r>
            <a:r>
              <a:rPr lang="it-IT" sz="1500" dirty="0">
                <a:latin typeface="Calibri"/>
                <a:ea typeface="Calibri"/>
                <a:cs typeface="Calibri"/>
              </a:rPr>
              <a:t> che troverò sarà simile a quello reale, ovvero alla costante fisica </a:t>
            </a:r>
            <a:r>
              <a:rPr lang="it-IT" sz="1500" i="1" dirty="0">
                <a:latin typeface="Calibri"/>
                <a:ea typeface="Calibri"/>
                <a:cs typeface="Calibri"/>
              </a:rPr>
              <a:t>g</a:t>
            </a:r>
            <a:endParaRPr lang="it-IT" sz="1500" dirty="0">
              <a:latin typeface="Calibri"/>
              <a:ea typeface="Calibri"/>
              <a:cs typeface="Calibri"/>
            </a:endParaRPr>
          </a:p>
          <a:p>
            <a:pPr marL="285750" indent="-285750">
              <a:spcBef>
                <a:spcPts val="300"/>
              </a:spcBef>
              <a:buSzPts val="1400"/>
              <a:buFont typeface="Arial"/>
              <a:buChar char="•"/>
            </a:pPr>
            <a:r>
              <a:rPr lang="it-IT" sz="1500" dirty="0">
                <a:latin typeface="Calibri"/>
                <a:ea typeface="Calibri"/>
                <a:cs typeface="Calibri"/>
              </a:rPr>
              <a:t>Il processo di </a:t>
            </a:r>
            <a:r>
              <a:rPr lang="it-IT" sz="1500" i="1" dirty="0">
                <a:latin typeface="Calibri"/>
                <a:ea typeface="Calibri"/>
                <a:cs typeface="Calibri"/>
              </a:rPr>
              <a:t>selezione</a:t>
            </a:r>
            <a:r>
              <a:rPr lang="it-IT" sz="1500" dirty="0">
                <a:latin typeface="Calibri"/>
                <a:ea typeface="Calibri"/>
                <a:cs typeface="Calibri"/>
              </a:rPr>
              <a:t> della migliore funzione ipotesi (ovvero, in questo caso specifico, del valore di </a:t>
            </a:r>
            <a:r>
              <a:rPr lang="it-IT" sz="1500" i="1" dirty="0">
                <a:latin typeface="Calibri"/>
                <a:ea typeface="Calibri"/>
                <a:cs typeface="Calibri"/>
              </a:rPr>
              <a:t>k</a:t>
            </a:r>
            <a:r>
              <a:rPr lang="it-IT" sz="1500" dirty="0">
                <a:latin typeface="Calibri"/>
                <a:ea typeface="Calibri"/>
                <a:cs typeface="Calibri"/>
              </a:rPr>
              <a:t>) usando </a:t>
            </a:r>
            <a:r>
              <a:rPr lang="it-IT" sz="1500" i="1" dirty="0">
                <a:latin typeface="Calibri"/>
                <a:ea typeface="Calibri"/>
                <a:cs typeface="Calibri"/>
              </a:rPr>
              <a:t>T</a:t>
            </a:r>
            <a:r>
              <a:rPr lang="it-IT" sz="1500" dirty="0">
                <a:latin typeface="Calibri"/>
                <a:ea typeface="Calibri"/>
                <a:cs typeface="Calibri"/>
              </a:rPr>
              <a:t> si chiama </a:t>
            </a:r>
            <a:r>
              <a:rPr lang="it-IT" sz="1500" i="1" dirty="0">
                <a:latin typeface="Calibri"/>
                <a:ea typeface="Calibri"/>
                <a:cs typeface="Calibri"/>
              </a:rPr>
              <a:t>fase di training</a:t>
            </a:r>
          </a:p>
          <a:p>
            <a:pPr marL="285750" indent="-285750">
              <a:spcBef>
                <a:spcPts val="300"/>
              </a:spcBef>
              <a:buSzPts val="1400"/>
              <a:buFont typeface="Arial"/>
              <a:buChar char="•"/>
            </a:pPr>
            <a:r>
              <a:rPr lang="it-IT" sz="1500" dirty="0">
                <a:latin typeface="Calibri"/>
                <a:ea typeface="Calibri"/>
                <a:cs typeface="Calibri"/>
              </a:rPr>
              <a:t>Spesso (ma non sempre) ciò sarà fatto utilizzando un procedimento di </a:t>
            </a:r>
            <a:r>
              <a:rPr lang="it-IT" sz="1500" i="1" dirty="0">
                <a:latin typeface="Calibri"/>
                <a:ea typeface="Calibri"/>
                <a:cs typeface="Calibri"/>
              </a:rPr>
              <a:t>ottimizzazione</a:t>
            </a:r>
          </a:p>
        </p:txBody>
      </p:sp>
      <p:pic>
        <p:nvPicPr>
          <p:cNvPr id="2" name="Immagine 1" descr="Immagine che contiene testo, linea, schermata, diagramma&#10;&#10;Descrizione generata automaticamente">
            <a:extLst>
              <a:ext uri="{FF2B5EF4-FFF2-40B4-BE49-F238E27FC236}">
                <a16:creationId xmlns:a16="http://schemas.microsoft.com/office/drawing/2014/main" id="{D9158ED4-32FA-22E5-6D8F-02D2928DF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847" y="1102539"/>
            <a:ext cx="1757255" cy="365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03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F74CD957-60A5-6058-D769-6870E1EE5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>
            <a:extLst>
              <a:ext uri="{FF2B5EF4-FFF2-40B4-BE49-F238E27FC236}">
                <a16:creationId xmlns:a16="http://schemas.microsoft.com/office/drawing/2014/main" id="{8A75660D-E2C4-21AD-0E16-D375235376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Esempio</a:t>
            </a:r>
            <a:endParaRPr lang="it-IT" dirty="0" err="1"/>
          </a:p>
        </p:txBody>
      </p:sp>
      <p:sp>
        <p:nvSpPr>
          <p:cNvPr id="118" name="Google Shape;118;p18">
            <a:extLst>
              <a:ext uri="{FF2B5EF4-FFF2-40B4-BE49-F238E27FC236}">
                <a16:creationId xmlns:a16="http://schemas.microsoft.com/office/drawing/2014/main" id="{DBBF45D1-4D9C-DC4D-53E9-7C8EC9AFFCBD}"/>
              </a:ext>
            </a:extLst>
          </p:cNvPr>
          <p:cNvSpPr txBox="1"/>
          <p:nvPr/>
        </p:nvSpPr>
        <p:spPr>
          <a:xfrm>
            <a:off x="315380" y="589327"/>
            <a:ext cx="5263548" cy="363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t" anchorCtr="0">
            <a:spAutoFit/>
          </a:bodyPr>
          <a:lstStyle/>
          <a:p>
            <a:pPr>
              <a:spcBef>
                <a:spcPts val="300"/>
              </a:spcBef>
              <a:buSzPts val="1400"/>
            </a:pPr>
            <a:r>
              <a:rPr lang="it-IT" sz="1500" dirty="0">
                <a:latin typeface="Calibri"/>
                <a:ea typeface="Calibri"/>
                <a:cs typeface="Calibri"/>
              </a:rPr>
              <a:t>L’esito della fase di training è quello di selezionare la funzione ipotesi. A questo punto abbiamo trovato il nostro modello predittivo:</a:t>
            </a:r>
          </a:p>
          <a:p>
            <a:pPr>
              <a:spcBef>
                <a:spcPts val="300"/>
              </a:spcBef>
              <a:buSzPts val="1400"/>
            </a:pPr>
            <a:endParaRPr lang="it-IT" sz="1500" dirty="0">
              <a:latin typeface="Calibri"/>
              <a:ea typeface="Calibri"/>
              <a:cs typeface="Calibri"/>
            </a:endParaRPr>
          </a:p>
          <a:p>
            <a:pPr>
              <a:spcBef>
                <a:spcPts val="300"/>
              </a:spcBef>
              <a:buSzPts val="1400"/>
            </a:pPr>
            <a:r>
              <a:rPr lang="it-IT" sz="1500" i="1" dirty="0">
                <a:latin typeface="Calibri"/>
                <a:ea typeface="Calibri"/>
                <a:cs typeface="Calibri"/>
              </a:rPr>
              <a:t>h(m) = m *k, </a:t>
            </a:r>
          </a:p>
          <a:p>
            <a:pPr>
              <a:spcBef>
                <a:spcPts val="300"/>
              </a:spcBef>
              <a:buSzPts val="1400"/>
            </a:pPr>
            <a:endParaRPr lang="it-IT" sz="1500" i="1" dirty="0">
              <a:latin typeface="Calibri"/>
              <a:ea typeface="Calibri"/>
              <a:cs typeface="Calibri"/>
            </a:endParaRPr>
          </a:p>
          <a:p>
            <a:pPr>
              <a:spcBef>
                <a:spcPts val="300"/>
              </a:spcBef>
              <a:buSzPts val="1400"/>
            </a:pPr>
            <a:r>
              <a:rPr lang="it-IT" sz="1500" i="1" dirty="0">
                <a:latin typeface="Calibri"/>
                <a:ea typeface="Calibri"/>
                <a:cs typeface="Calibri"/>
              </a:rPr>
              <a:t>che si basa un k specifico</a:t>
            </a:r>
            <a:r>
              <a:rPr lang="it-IT" sz="1500" dirty="0">
                <a:latin typeface="Calibri"/>
                <a:ea typeface="Calibri"/>
                <a:cs typeface="Calibri"/>
              </a:rPr>
              <a:t> (v. ultima figura in basso)</a:t>
            </a:r>
          </a:p>
          <a:p>
            <a:pPr>
              <a:spcBef>
                <a:spcPts val="300"/>
              </a:spcBef>
              <a:buSzPts val="1400"/>
            </a:pPr>
            <a:endParaRPr lang="it-IT" sz="1500" dirty="0">
              <a:latin typeface="Calibri"/>
              <a:ea typeface="Calibri"/>
              <a:cs typeface="Calibri"/>
            </a:endParaRPr>
          </a:p>
          <a:p>
            <a:pPr>
              <a:spcBef>
                <a:spcPts val="300"/>
              </a:spcBef>
              <a:buSzPts val="1400"/>
            </a:pPr>
            <a:r>
              <a:rPr lang="it-IT" sz="1500" dirty="0">
                <a:latin typeface="Calibri"/>
                <a:ea typeface="Calibri"/>
                <a:cs typeface="Calibri"/>
              </a:rPr>
              <a:t>N.B. Per ora useremo il termine «funzione ipotesi» e «modello predittivo» come interscambiabili (anche se il secondo è più generico del primo). </a:t>
            </a:r>
          </a:p>
          <a:p>
            <a:pPr>
              <a:spcBef>
                <a:spcPts val="300"/>
              </a:spcBef>
              <a:buSzPts val="1400"/>
            </a:pPr>
            <a:endParaRPr lang="it-IT" sz="1500" dirty="0">
              <a:latin typeface="Calibri"/>
              <a:ea typeface="Calibri"/>
              <a:cs typeface="Calibri"/>
            </a:endParaRPr>
          </a:p>
          <a:p>
            <a:pPr>
              <a:spcBef>
                <a:spcPts val="300"/>
              </a:spcBef>
              <a:buSzPts val="1400"/>
            </a:pPr>
            <a:r>
              <a:rPr lang="it-IT" sz="1500" dirty="0">
                <a:latin typeface="Calibri"/>
                <a:ea typeface="Calibri"/>
                <a:cs typeface="Calibri"/>
              </a:rPr>
              <a:t>Ricapitolando, il training serve, quindi, a selezionare il modello predittivo/funzione ipotesi che meglio approssima i dati in </a:t>
            </a:r>
            <a:r>
              <a:rPr lang="it-IT" sz="1500" i="1" dirty="0">
                <a:latin typeface="Calibri"/>
                <a:ea typeface="Calibri"/>
                <a:cs typeface="Calibri"/>
              </a:rPr>
              <a:t>T</a:t>
            </a:r>
          </a:p>
        </p:txBody>
      </p:sp>
      <p:pic>
        <p:nvPicPr>
          <p:cNvPr id="2" name="Immagine 1" descr="Immagine che contiene testo, linea, schermata, diagramma&#10;&#10;Descrizione generata automaticamente">
            <a:extLst>
              <a:ext uri="{FF2B5EF4-FFF2-40B4-BE49-F238E27FC236}">
                <a16:creationId xmlns:a16="http://schemas.microsoft.com/office/drawing/2014/main" id="{69EA5069-715D-59C3-6627-325725686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847" y="1102539"/>
            <a:ext cx="1757255" cy="365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8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Esempio</a:t>
            </a:r>
            <a:endParaRPr lang="it-IT" dirty="0" err="1"/>
          </a:p>
        </p:txBody>
      </p:sp>
      <p:sp>
        <p:nvSpPr>
          <p:cNvPr id="118" name="Google Shape;118;p18"/>
          <p:cNvSpPr txBox="1"/>
          <p:nvPr/>
        </p:nvSpPr>
        <p:spPr>
          <a:xfrm>
            <a:off x="251520" y="747727"/>
            <a:ext cx="3811661" cy="4109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t" anchorCtr="0">
            <a:spAutoFit/>
          </a:bodyPr>
          <a:lstStyle/>
          <a:p>
            <a:pPr marL="285750" indent="-285750">
              <a:spcBef>
                <a:spcPts val="300"/>
              </a:spcBef>
              <a:buSzPts val="1400"/>
              <a:buFont typeface="Arial"/>
              <a:buChar char="•"/>
            </a:pPr>
            <a:r>
              <a:rPr lang="it-IT" sz="1500" dirty="0">
                <a:latin typeface="Calibri"/>
                <a:ea typeface="Calibri"/>
                <a:cs typeface="Calibri"/>
              </a:rPr>
              <a:t>Una volta ottenuto un modello predittivo </a:t>
            </a:r>
            <a:r>
              <a:rPr lang="it-IT" sz="1500" i="1" dirty="0">
                <a:latin typeface="Calibri"/>
                <a:ea typeface="Calibri"/>
                <a:cs typeface="Calibri"/>
              </a:rPr>
              <a:t>h(m) = m *k</a:t>
            </a:r>
            <a:r>
              <a:rPr lang="it-IT" sz="1500" dirty="0">
                <a:latin typeface="Calibri"/>
                <a:ea typeface="Calibri"/>
                <a:cs typeface="Calibri"/>
              </a:rPr>
              <a:t>, posso usarlo per predire nuovi dati, ovvero per predire che forza gravitazionale avrà una massa </a:t>
            </a:r>
            <a:r>
              <a:rPr lang="it-IT" sz="1500" i="1" dirty="0">
                <a:latin typeface="Calibri"/>
                <a:ea typeface="Calibri"/>
                <a:cs typeface="Calibri"/>
              </a:rPr>
              <a:t>che non era presente in</a:t>
            </a:r>
            <a:r>
              <a:rPr lang="it-IT" sz="1500" dirty="0">
                <a:latin typeface="Calibri"/>
                <a:ea typeface="Calibri"/>
                <a:cs typeface="Calibri"/>
              </a:rPr>
              <a:t> </a:t>
            </a:r>
            <a:r>
              <a:rPr lang="it-IT" sz="1500" i="1" dirty="0">
                <a:latin typeface="Calibri"/>
                <a:ea typeface="Calibri"/>
                <a:cs typeface="Calibri"/>
              </a:rPr>
              <a:t>T</a:t>
            </a:r>
          </a:p>
          <a:p>
            <a:pPr marL="285750" indent="-285750">
              <a:spcBef>
                <a:spcPts val="300"/>
              </a:spcBef>
              <a:buSzPts val="1400"/>
              <a:buFont typeface="Arial"/>
              <a:buChar char="•"/>
            </a:pPr>
            <a:endParaRPr lang="it-IT" sz="1500" dirty="0">
              <a:latin typeface="Calibri"/>
              <a:ea typeface="Calibri"/>
              <a:cs typeface="Calibri"/>
            </a:endParaRPr>
          </a:p>
          <a:p>
            <a:pPr marL="285750" indent="-285750">
              <a:spcBef>
                <a:spcPts val="300"/>
              </a:spcBef>
              <a:buSzPts val="1400"/>
              <a:buFont typeface="Arial"/>
              <a:buChar char="•"/>
            </a:pPr>
            <a:r>
              <a:rPr lang="it-IT" sz="1500" dirty="0">
                <a:latin typeface="Calibri"/>
                <a:ea typeface="Calibri"/>
                <a:cs typeface="Calibri"/>
                <a:sym typeface="Calibri"/>
              </a:rPr>
              <a:t>Questa è la fase detta di </a:t>
            </a:r>
            <a:r>
              <a:rPr lang="it-IT" sz="1500" i="1" dirty="0">
                <a:latin typeface="Calibri"/>
                <a:ea typeface="Calibri"/>
                <a:cs typeface="Calibri"/>
                <a:sym typeface="Calibri"/>
              </a:rPr>
              <a:t>testing </a:t>
            </a:r>
            <a:r>
              <a:rPr lang="it-IT" sz="1500" dirty="0">
                <a:latin typeface="Calibri"/>
                <a:ea typeface="Calibri"/>
                <a:cs typeface="Calibri"/>
                <a:sym typeface="Calibri"/>
              </a:rPr>
              <a:t>o di </a:t>
            </a:r>
            <a:r>
              <a:rPr lang="it-IT" sz="1500" i="1" dirty="0">
                <a:latin typeface="Calibri"/>
                <a:ea typeface="Calibri"/>
                <a:cs typeface="Calibri"/>
                <a:sym typeface="Calibri"/>
              </a:rPr>
              <a:t>inferenza</a:t>
            </a:r>
            <a:endParaRPr lang="en-US" sz="1500" i="1" dirty="0">
              <a:latin typeface="Calibri"/>
              <a:ea typeface="Calibri"/>
              <a:cs typeface="Calibri"/>
            </a:endParaRPr>
          </a:p>
          <a:p>
            <a:pPr marL="285750" lvl="0" indent="-285750" algn="l">
              <a:spcBef>
                <a:spcPts val="300"/>
              </a:spcBef>
              <a:spcAft>
                <a:spcPts val="0"/>
              </a:spcAft>
              <a:buSzPts val="1400"/>
              <a:buFont typeface="Arial"/>
              <a:buChar char="•"/>
            </a:pPr>
            <a:endParaRPr lang="it-IT" sz="1500" dirty="0">
              <a:latin typeface="Calibri"/>
              <a:ea typeface="Calibri"/>
              <a:cs typeface="Calibri"/>
            </a:endParaRPr>
          </a:p>
          <a:p>
            <a:pPr marL="285750" indent="-285750">
              <a:spcBef>
                <a:spcPts val="300"/>
              </a:spcBef>
              <a:buSzPts val="1400"/>
              <a:buFont typeface="Arial"/>
              <a:buChar char="•"/>
            </a:pPr>
            <a:r>
              <a:rPr lang="it-IT" sz="1500" dirty="0">
                <a:latin typeface="Calibri"/>
                <a:ea typeface="Calibri"/>
                <a:cs typeface="Calibri"/>
                <a:sym typeface="Calibri"/>
              </a:rPr>
              <a:t>Dato un nuovo </a:t>
            </a:r>
            <a:r>
              <a:rPr lang="it-IT" sz="1500" i="1" dirty="0" err="1"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it-IT" sz="1500" i="1" baseline="-25000" dirty="0" err="1"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it-IT" sz="1500" dirty="0">
                <a:latin typeface="Calibri"/>
                <a:ea typeface="Calibri"/>
                <a:cs typeface="Calibri"/>
                <a:sym typeface="Calibri"/>
              </a:rPr>
              <a:t> (</a:t>
            </a:r>
            <a:r>
              <a:rPr lang="it-IT" sz="1500" i="1" dirty="0" err="1"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it-IT" sz="1500" i="1" baseline="-25000" dirty="0" err="1"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it-IT" sz="1500" i="1" baseline="-25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1500" i="1" dirty="0">
                <a:latin typeface="Calibri"/>
                <a:ea typeface="Calibri"/>
                <a:cs typeface="Calibri"/>
                <a:sym typeface="Calibri"/>
              </a:rPr>
              <a:t>non </a:t>
            </a:r>
            <a:r>
              <a:rPr lang="it-IT" sz="1500" i="1" dirty="0" err="1">
                <a:latin typeface="Calibri"/>
                <a:ea typeface="Calibri"/>
                <a:cs typeface="Calibri"/>
                <a:sym typeface="Calibri"/>
              </a:rPr>
              <a:t>appartenenet</a:t>
            </a:r>
            <a:r>
              <a:rPr lang="it-IT" sz="1500" i="1" dirty="0">
                <a:latin typeface="Calibri"/>
                <a:ea typeface="Calibri"/>
                <a:cs typeface="Calibri"/>
                <a:sym typeface="Calibri"/>
              </a:rPr>
              <a:t> a T</a:t>
            </a:r>
            <a:r>
              <a:rPr lang="it-IT" sz="1500" dirty="0">
                <a:latin typeface="Calibri"/>
                <a:ea typeface="Calibri"/>
                <a:cs typeface="Calibri"/>
                <a:sym typeface="Calibri"/>
              </a:rPr>
              <a:t>), calcolo la predizione del mio modello:</a:t>
            </a:r>
            <a:endParaRPr lang="en-US" sz="1500" dirty="0">
              <a:latin typeface="Calibri"/>
              <a:ea typeface="Calibri"/>
              <a:cs typeface="Calibri"/>
            </a:endParaRPr>
          </a:p>
          <a:p>
            <a:pPr marL="285750" indent="-285750">
              <a:spcBef>
                <a:spcPts val="300"/>
              </a:spcBef>
              <a:buSzPts val="1400"/>
              <a:buFont typeface="Arial"/>
              <a:buChar char="•"/>
            </a:pPr>
            <a:endParaRPr lang="it-IT" sz="1500" dirty="0">
              <a:latin typeface="Calibri"/>
              <a:ea typeface="Calibri"/>
              <a:cs typeface="Calibri"/>
            </a:endParaRPr>
          </a:p>
          <a:p>
            <a:pPr marL="285750" indent="-285750">
              <a:spcBef>
                <a:spcPts val="300"/>
              </a:spcBef>
              <a:buSzPts val="1400"/>
              <a:buFont typeface="Arial"/>
              <a:buChar char="•"/>
            </a:pPr>
            <a:r>
              <a:rPr lang="it-IT" sz="1500" i="1" dirty="0" err="1"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it-IT" sz="1500" i="1" baseline="-25000" dirty="0" err="1"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it-IT" sz="1500" i="1" dirty="0">
                <a:latin typeface="Calibri"/>
                <a:ea typeface="Calibri"/>
                <a:cs typeface="Calibri"/>
                <a:sym typeface="Calibri"/>
              </a:rPr>
              <a:t> = h(</a:t>
            </a:r>
            <a:r>
              <a:rPr lang="it-IT" sz="1500" i="1" dirty="0" err="1"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it-IT" sz="1000" i="1" baseline="-25000" dirty="0" err="1"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it-IT" sz="1500" i="1" dirty="0">
                <a:latin typeface="Calibri"/>
                <a:ea typeface="Calibri"/>
                <a:cs typeface="Calibri"/>
                <a:sym typeface="Calibri"/>
              </a:rPr>
              <a:t>) </a:t>
            </a:r>
            <a:r>
              <a:rPr lang="it-IT" sz="1500" dirty="0">
                <a:latin typeface="Calibri"/>
                <a:ea typeface="Calibri"/>
                <a:cs typeface="Calibri"/>
                <a:sym typeface="Calibri"/>
              </a:rPr>
              <a:t>= </a:t>
            </a:r>
            <a:r>
              <a:rPr lang="it-IT" sz="1500" i="1" dirty="0" err="1"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it-IT" sz="1000" i="1" baseline="-25000" dirty="0" err="1"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it-IT" sz="1000" i="1" baseline="-25000" dirty="0"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it-IT" sz="1500" i="1" dirty="0">
                <a:latin typeface="Calibri"/>
                <a:ea typeface="Calibri"/>
                <a:cs typeface="Calibri"/>
                <a:sym typeface="Calibri"/>
              </a:rPr>
              <a:t>* k</a:t>
            </a:r>
            <a:endParaRPr lang="it-IT" sz="1500" i="1" dirty="0">
              <a:latin typeface="Calibri"/>
              <a:ea typeface="Calibri"/>
              <a:cs typeface="Calibri"/>
            </a:endParaRPr>
          </a:p>
          <a:p>
            <a:pPr marL="285750" lvl="0" indent="-285750" algn="l">
              <a:spcBef>
                <a:spcPts val="300"/>
              </a:spcBef>
              <a:spcAft>
                <a:spcPts val="0"/>
              </a:spcAft>
              <a:buSzPts val="1400"/>
              <a:buFont typeface="Arial"/>
              <a:buChar char="•"/>
            </a:pPr>
            <a:endParaRPr lang="it-IT" sz="1500" dirty="0">
              <a:latin typeface="Calibri"/>
              <a:ea typeface="Calibri"/>
              <a:cs typeface="Calibri"/>
            </a:endParaRPr>
          </a:p>
          <a:p>
            <a:pPr marL="285750" indent="-285750">
              <a:spcBef>
                <a:spcPts val="300"/>
              </a:spcBef>
              <a:buSzPts val="1400"/>
              <a:buFont typeface="Arial"/>
              <a:buChar char="•"/>
            </a:pPr>
            <a:endParaRPr lang="it-IT" sz="1500" dirty="0">
              <a:latin typeface="Calibri"/>
              <a:ea typeface="Calibri"/>
              <a:cs typeface="Calibri"/>
            </a:endParaRPr>
          </a:p>
          <a:p>
            <a:pPr marL="379095" marR="5080" indent="-341630">
              <a:lnSpc>
                <a:spcPct val="114599"/>
              </a:lnSpc>
              <a:buSzPts val="1400"/>
              <a:buFont typeface="Calibri"/>
              <a:buChar char="●"/>
            </a:pPr>
            <a:endParaRPr lang="it" dirty="0">
              <a:latin typeface="Calibri"/>
              <a:ea typeface="Calibri"/>
              <a:cs typeface="Calibri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BF90886-A67D-2745-CE07-AAFE6BF24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211" y="1727377"/>
            <a:ext cx="4258269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9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9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Quando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usa</a:t>
            </a:r>
            <a:r>
              <a:rPr lang="en-GB" dirty="0"/>
              <a:t> il Machine Learning?</a:t>
            </a:r>
            <a:endParaRPr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6BFD5A4-977D-4F92-846A-1AAA3E0D61B7}"/>
              </a:ext>
            </a:extLst>
          </p:cNvPr>
          <p:cNvSpPr txBox="1">
            <a:spLocks/>
          </p:cNvSpPr>
          <p:nvPr/>
        </p:nvSpPr>
        <p:spPr>
          <a:xfrm>
            <a:off x="308280" y="1484801"/>
            <a:ext cx="8102110" cy="2339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28625" indent="-342900">
              <a:buFont typeface="+mj-lt"/>
              <a:buAutoNum type="arabicPeriod"/>
            </a:pPr>
            <a:r>
              <a:rPr lang="it-IT" dirty="0">
                <a:latin typeface="Calibri"/>
                <a:ea typeface="Calibri"/>
                <a:cs typeface="Calibri"/>
                <a:sym typeface="Calibri"/>
              </a:rPr>
              <a:t>Quando il modello deterministico </a:t>
            </a:r>
            <a:r>
              <a:rPr lang="it-IT" dirty="0"/>
              <a:t>che lega le variabili dipendenti e indipendenti </a:t>
            </a:r>
            <a:r>
              <a:rPr lang="it-IT" dirty="0">
                <a:latin typeface="Calibri"/>
                <a:ea typeface="Calibri"/>
                <a:cs typeface="Calibri"/>
                <a:sym typeface="Calibri"/>
              </a:rPr>
              <a:t>non può essere formulato in maniera esplicita perché è troppo complesso</a:t>
            </a:r>
            <a:r>
              <a:rPr lang="it-IT" dirty="0"/>
              <a:t> oppure è ignoto</a:t>
            </a:r>
            <a:endParaRPr lang="it-IT" dirty="0">
              <a:latin typeface="Calibri"/>
              <a:ea typeface="Calibri"/>
              <a:cs typeface="Calibri"/>
            </a:endParaRPr>
          </a:p>
          <a:p>
            <a:pPr marL="428625" indent="-342900">
              <a:buFont typeface="+mj-lt"/>
              <a:buAutoNum type="arabicPeriod"/>
            </a:pPr>
            <a:r>
              <a:rPr lang="it-IT" dirty="0"/>
              <a:t>Quando l’osservazione della realtà è incompleta (e.g., nel predire la caduta di un corpo, dovrei tenere in conto la densità dell'aria, la forma esatta del corpo, ecc.)</a:t>
            </a:r>
          </a:p>
          <a:p>
            <a:pPr marL="265113" indent="-179388">
              <a:buFont typeface="Arial" panose="020B0604020202020204" pitchFamily="34" charset="0"/>
              <a:buChar char="•"/>
            </a:pPr>
            <a:endParaRPr lang="it-IT" dirty="0"/>
          </a:p>
          <a:p>
            <a:pPr marL="85725" indent="0"/>
            <a:r>
              <a:rPr lang="it-IT" dirty="0"/>
              <a:t>In sintesi, quando esiste dell’</a:t>
            </a:r>
            <a:r>
              <a:rPr lang="it-IT" i="1" dirty="0"/>
              <a:t>incertezza</a:t>
            </a:r>
            <a:r>
              <a:rPr lang="it-IT" dirty="0"/>
              <a:t> che non mi permette di usare un modello deterministico (quindi, un algoritmo) «classico»</a:t>
            </a:r>
          </a:p>
        </p:txBody>
      </p:sp>
    </p:spTree>
    <p:extLst>
      <p:ext uri="{BB962C8B-B14F-4D97-AF65-F5344CB8AC3E}">
        <p14:creationId xmlns:p14="http://schemas.microsoft.com/office/powerpoint/2010/main" val="152614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9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Esempio</a:t>
            </a:r>
            <a:r>
              <a:rPr lang="en-GB" dirty="0"/>
              <a:t>: </a:t>
            </a:r>
            <a:r>
              <a:rPr lang="it-IT" dirty="0"/>
              <a:t>classificazione visiva degli oggetti</a:t>
            </a:r>
            <a:endParaRPr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6BFD5A4-977D-4F92-846A-1AAA3E0D61B7}"/>
              </a:ext>
            </a:extLst>
          </p:cNvPr>
          <p:cNvSpPr txBox="1">
            <a:spLocks/>
          </p:cNvSpPr>
          <p:nvPr/>
        </p:nvSpPr>
        <p:spPr>
          <a:xfrm>
            <a:off x="478630" y="1028700"/>
            <a:ext cx="571927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0"/>
            <a:r>
              <a:rPr lang="it-IT" dirty="0"/>
              <a:t>Possiamo modellare esplicitamente l’apparenza della «classe» sedia?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BD4297F-8413-4CAE-B8DA-DAB55DC9A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50" y="1669243"/>
            <a:ext cx="5000418" cy="315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64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9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/>
            <a:r>
              <a:rPr lang="en-GB" dirty="0"/>
              <a:t>Casi </a:t>
            </a:r>
            <a:r>
              <a:rPr lang="en-GB" dirty="0" err="1"/>
              <a:t>reali</a:t>
            </a:r>
            <a:endParaRPr lang="it-IT" dirty="0" err="1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6BFD5A4-977D-4F92-846A-1AAA3E0D61B7}"/>
              </a:ext>
            </a:extLst>
          </p:cNvPr>
          <p:cNvSpPr txBox="1">
            <a:spLocks/>
          </p:cNvSpPr>
          <p:nvPr/>
        </p:nvSpPr>
        <p:spPr>
          <a:xfrm>
            <a:off x="308280" y="927652"/>
            <a:ext cx="5257633" cy="3472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it-IT" dirty="0"/>
              <a:t>Di solito avremo a che fare con funzioni ipotesi e modelli predittivi a più variabili d'ingresso, che sono una generalizzazione delle funzioni a singola variabile che avete incontrato ad Analisi 1:</a:t>
            </a:r>
          </a:p>
          <a:p>
            <a:pPr marL="571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571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571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571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0" indent="0"/>
            <a:r>
              <a:rPr lang="it-IT" i="1" dirty="0"/>
              <a:t>y</a:t>
            </a:r>
            <a:r>
              <a:rPr lang="it-IT" dirty="0"/>
              <a:t> è la variabile dipendente e </a:t>
            </a:r>
            <a:r>
              <a:rPr lang="it-IT" i="1" dirty="0"/>
              <a:t>x</a:t>
            </a:r>
            <a:r>
              <a:rPr lang="it-IT" i="1" baseline="-25000" dirty="0"/>
              <a:t>1</a:t>
            </a:r>
            <a:r>
              <a:rPr lang="it-IT" i="1" dirty="0"/>
              <a:t>, …, </a:t>
            </a:r>
            <a:r>
              <a:rPr lang="it-IT" i="1" dirty="0" err="1"/>
              <a:t>x</a:t>
            </a:r>
            <a:r>
              <a:rPr lang="it-IT" i="1" baseline="-25000" dirty="0" err="1"/>
              <a:t>d</a:t>
            </a:r>
            <a:r>
              <a:rPr lang="it-IT" dirty="0"/>
              <a:t> sono le variabili indipendenti</a:t>
            </a:r>
          </a:p>
          <a:p>
            <a:pPr marL="0" indent="0"/>
            <a:endParaRPr lang="it-IT" dirty="0"/>
          </a:p>
          <a:p>
            <a:pPr marL="0" indent="0"/>
            <a:r>
              <a:rPr lang="it-IT" dirty="0"/>
              <a:t>Le variabili indipendenti ci servono per rappresentare le entità del dominio d'interesse</a:t>
            </a:r>
          </a:p>
          <a:p>
            <a:pPr marL="0" indent="0"/>
            <a:endParaRPr lang="it-IT" dirty="0"/>
          </a:p>
          <a:p>
            <a:pPr marL="0" indent="0"/>
            <a:endParaRPr lang="it-IT" sz="1000" dirty="0"/>
          </a:p>
          <a:p>
            <a:pPr marL="571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3" name="Immagine 2" descr="Immagine che contiene Carattere, testo, calligrafia, tipografia&#10;&#10;Descrizione generata automaticamente">
            <a:extLst>
              <a:ext uri="{FF2B5EF4-FFF2-40B4-BE49-F238E27FC236}">
                <a16:creationId xmlns:a16="http://schemas.microsoft.com/office/drawing/2014/main" id="{F33B7957-5CBB-2113-A7B0-DD88ED5BC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028" y="1823607"/>
            <a:ext cx="2485659" cy="71584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E524429-9538-B8EB-F8E5-C408A151B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495" y="956998"/>
            <a:ext cx="3001321" cy="316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85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9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Esempio</a:t>
            </a:r>
            <a:r>
              <a:rPr lang="en-GB" dirty="0"/>
              <a:t>: </a:t>
            </a:r>
            <a:r>
              <a:rPr lang="it-IT" dirty="0"/>
              <a:t>stimare il rischio assicurativo </a:t>
            </a:r>
            <a:endParaRPr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6BFD5A4-977D-4F92-846A-1AAA3E0D61B7}"/>
              </a:ext>
            </a:extLst>
          </p:cNvPr>
          <p:cNvSpPr txBox="1">
            <a:spLocks/>
          </p:cNvSpPr>
          <p:nvPr/>
        </p:nvSpPr>
        <p:spPr>
          <a:xfrm>
            <a:off x="251520" y="1077658"/>
            <a:ext cx="8291347" cy="362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0"/>
            <a:r>
              <a:rPr lang="it-IT" dirty="0"/>
              <a:t>Voglio stimare l’aspettativa di vita (</a:t>
            </a:r>
            <a:r>
              <a:rPr lang="it-IT" i="1" dirty="0"/>
              <a:t>y</a:t>
            </a:r>
            <a:r>
              <a:rPr lang="it-IT" dirty="0"/>
              <a:t>) di un cliente di un’agenzia di assicurazioni in base alla sua età (</a:t>
            </a:r>
            <a:r>
              <a:rPr lang="it-IT" i="1" dirty="0"/>
              <a:t>x</a:t>
            </a:r>
            <a:r>
              <a:rPr lang="it-IT" i="1" baseline="-25000" dirty="0"/>
              <a:t>1</a:t>
            </a:r>
            <a:r>
              <a:rPr lang="it-IT" dirty="0"/>
              <a:t>), il suo lavoro (</a:t>
            </a:r>
            <a:r>
              <a:rPr lang="it-IT" i="1" dirty="0"/>
              <a:t>x</a:t>
            </a:r>
            <a:r>
              <a:rPr lang="it-IT" i="1" baseline="-25000" dirty="0"/>
              <a:t>2</a:t>
            </a:r>
            <a:r>
              <a:rPr lang="it-IT" dirty="0"/>
              <a:t>), alcuni dati medici (</a:t>
            </a:r>
            <a:r>
              <a:rPr lang="it-IT" i="1" dirty="0"/>
              <a:t>x</a:t>
            </a:r>
            <a:r>
              <a:rPr lang="it-IT" i="1" baseline="-25000" dirty="0"/>
              <a:t>3</a:t>
            </a:r>
            <a:r>
              <a:rPr lang="it-IT" i="1" dirty="0"/>
              <a:t>, x</a:t>
            </a:r>
            <a:r>
              <a:rPr lang="it-IT" i="1" baseline="-25000" dirty="0"/>
              <a:t>4</a:t>
            </a:r>
            <a:r>
              <a:rPr lang="it-IT" i="1" dirty="0"/>
              <a:t>, …</a:t>
            </a:r>
            <a:r>
              <a:rPr lang="it-IT" dirty="0"/>
              <a:t>), ecc. </a:t>
            </a:r>
          </a:p>
          <a:p>
            <a:pPr marL="228600" indent="0"/>
            <a:r>
              <a:rPr lang="it-IT" dirty="0"/>
              <a:t>Conosco davvero tutto di quello specifico cliente per poter fare una previsione esatta?</a:t>
            </a:r>
          </a:p>
          <a:p>
            <a:pPr marL="228600" indent="0"/>
            <a:endParaRPr lang="it-IT" dirty="0"/>
          </a:p>
          <a:p>
            <a:pPr marL="228600" indent="0"/>
            <a:r>
              <a:rPr lang="it-IT" dirty="0"/>
              <a:t>Per costruire un modello deterministico dovrei conoscere una quantità enorme di dati (compreso se il cliente un giorno riceverà un vaso di fiori in testa caduto da un balcone…)</a:t>
            </a:r>
          </a:p>
          <a:p>
            <a:pPr marL="228600" indent="0"/>
            <a:endParaRPr lang="it-IT" dirty="0"/>
          </a:p>
          <a:p>
            <a:pPr marL="228600" indent="0"/>
            <a:r>
              <a:rPr lang="it-IT" dirty="0"/>
              <a:t>Il ML, invece, adotta una «scorciatoia», ovvero rinuncia ad avere un modello deterministico («fisico») completo, e cerca di stimare una relazione statistica del tipo: di solito, se un cliente ha una certa età, lavoro e condizioni mediche, allora la sua aspettativa di vita è...</a:t>
            </a:r>
          </a:p>
          <a:p>
            <a:pPr marL="228600" indent="0"/>
            <a:endParaRPr lang="it-IT" dirty="0"/>
          </a:p>
          <a:p>
            <a:pPr marL="228600" indent="0"/>
            <a:r>
              <a:rPr lang="it-IT" dirty="0"/>
              <a:t>Lo fa usando una serie di esempi, in cui il legame tra le variabili dipendenti e quelle indipendenti è noto, e da questi esempi estrae un modello predittivo statistico che gli permette di generalizzare ad esempi futuri</a:t>
            </a:r>
          </a:p>
        </p:txBody>
      </p:sp>
    </p:spTree>
    <p:extLst>
      <p:ext uri="{BB962C8B-B14F-4D97-AF65-F5344CB8AC3E}">
        <p14:creationId xmlns:p14="http://schemas.microsoft.com/office/powerpoint/2010/main" val="360273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Machine Learning</a:t>
            </a:r>
            <a:endParaRPr dirty="0"/>
          </a:p>
        </p:txBody>
      </p:sp>
      <p:sp>
        <p:nvSpPr>
          <p:cNvPr id="118" name="Google Shape;118;p18"/>
          <p:cNvSpPr txBox="1"/>
          <p:nvPr/>
        </p:nvSpPr>
        <p:spPr>
          <a:xfrm>
            <a:off x="683432" y="1472893"/>
            <a:ext cx="7483800" cy="2035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t" anchorCtr="0">
            <a:spAutoFit/>
          </a:bodyPr>
          <a:lstStyle/>
          <a:p>
            <a:pPr marL="379095" marR="5080" indent="-341630">
              <a:lnSpc>
                <a:spcPct val="114599"/>
              </a:lnSpc>
              <a:buSzPts val="1400"/>
              <a:buFont typeface="Calibri"/>
              <a:buChar char="●"/>
            </a:pPr>
            <a:r>
              <a:rPr lang="it" dirty="0">
                <a:latin typeface="Calibri"/>
                <a:ea typeface="Calibri"/>
                <a:cs typeface="Calibri"/>
              </a:rPr>
              <a:t>Il Machine learning (ML) è il campo dell'Intelligenza Artificiale che si occupa dello sviluppo di algoritmi </a:t>
            </a:r>
            <a:r>
              <a:rPr lang="it" i="1" dirty="0">
                <a:latin typeface="Calibri"/>
                <a:ea typeface="Calibri"/>
                <a:cs typeface="Calibri"/>
              </a:rPr>
              <a:t>statistici </a:t>
            </a:r>
            <a:r>
              <a:rPr lang="it" dirty="0">
                <a:latin typeface="Calibri"/>
                <a:ea typeface="Calibri"/>
                <a:cs typeface="Calibri"/>
              </a:rPr>
              <a:t>in grado di apprende conoscenza da </a:t>
            </a:r>
            <a:r>
              <a:rPr lang="it" i="1" dirty="0">
                <a:latin typeface="Calibri"/>
                <a:ea typeface="Calibri"/>
                <a:cs typeface="Calibri"/>
              </a:rPr>
              <a:t>esempi</a:t>
            </a:r>
            <a:r>
              <a:rPr lang="it" dirty="0">
                <a:latin typeface="Calibri"/>
                <a:ea typeface="Calibri"/>
                <a:cs typeface="Calibri"/>
              </a:rPr>
              <a:t> di dati e </a:t>
            </a:r>
            <a:r>
              <a:rPr lang="it" i="1" dirty="0">
                <a:latin typeface="Calibri"/>
                <a:ea typeface="Calibri"/>
                <a:cs typeface="Calibri"/>
              </a:rPr>
              <a:t>generalizzarla a dati nuovi</a:t>
            </a:r>
            <a:endParaRPr lang="it" i="1" dirty="0">
              <a:latin typeface="Calibri"/>
              <a:ea typeface="Calibri"/>
              <a:cs typeface="Calibri"/>
              <a:sym typeface="Calibri"/>
            </a:endParaRPr>
          </a:p>
          <a:p>
            <a:pPr marL="379095" marR="5080" indent="-341630">
              <a:lnSpc>
                <a:spcPct val="114599"/>
              </a:lnSpc>
              <a:buSzPts val="1400"/>
              <a:buFont typeface="Calibri"/>
              <a:buChar char="●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Può essere considerato un'evoluzione della statistica (statistica computazionale) e si occupa di sviluppare algoritmi che possono estrarre ("indurre") conoscenza dai dati (insiemi d’esempi)</a:t>
            </a:r>
            <a:endParaRPr lang="it" dirty="0">
              <a:ea typeface="Calibri"/>
            </a:endParaRPr>
          </a:p>
          <a:p>
            <a:pPr marL="379095" marR="5080" lvl="0" indent="-341630" algn="l" rtl="0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379095" marR="5080" lvl="0" indent="-341630" algn="l" rtl="0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pesso il ML si ispira all’apprendimento biologico </a:t>
            </a:r>
          </a:p>
          <a:p>
            <a:pPr marL="379095" marR="5080" lvl="0" indent="-341630" algn="l" rtl="0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endParaRPr lang="it" dirty="0">
              <a:latin typeface="Calibri"/>
              <a:ea typeface="Calibri"/>
              <a:cs typeface="Calibri"/>
              <a:sym typeface="Calibri"/>
            </a:endParaRPr>
          </a:p>
          <a:p>
            <a:pPr marL="379095" marR="5080" indent="-341630">
              <a:lnSpc>
                <a:spcPct val="114599"/>
              </a:lnSpc>
              <a:buSzPts val="1400"/>
              <a:buFont typeface="Calibri"/>
              <a:buChar char="●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L’Artificial Intelligence (AI) moderna ("Deep Learning") si basa sul ML</a:t>
            </a:r>
            <a:endParaRPr lang="it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949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9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Esempio</a:t>
            </a:r>
            <a:r>
              <a:rPr lang="en-GB" dirty="0"/>
              <a:t>: </a:t>
            </a:r>
            <a:r>
              <a:rPr lang="it-IT" dirty="0"/>
              <a:t>guida autonoma </a:t>
            </a:r>
            <a:endParaRPr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6BFD5A4-977D-4F92-846A-1AAA3E0D61B7}"/>
              </a:ext>
            </a:extLst>
          </p:cNvPr>
          <p:cNvSpPr txBox="1">
            <a:spLocks/>
          </p:cNvSpPr>
          <p:nvPr/>
        </p:nvSpPr>
        <p:spPr>
          <a:xfrm>
            <a:off x="478630" y="1028700"/>
            <a:ext cx="3043239" cy="3614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0"/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B926512-A1CD-4980-845A-7D2E434AA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019" y="899375"/>
            <a:ext cx="3550124" cy="387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10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/>
            <a:r>
              <a:rPr lang="it" dirty="0"/>
              <a:t>A cosa è dovuto il successo recente del ML?</a:t>
            </a:r>
            <a:endParaRPr dirty="0"/>
          </a:p>
        </p:txBody>
      </p:sp>
      <p:sp>
        <p:nvSpPr>
          <p:cNvPr id="124" name="Google Shape;124;p19"/>
          <p:cNvSpPr txBox="1"/>
          <p:nvPr/>
        </p:nvSpPr>
        <p:spPr>
          <a:xfrm>
            <a:off x="1216675" y="1656438"/>
            <a:ext cx="5936277" cy="183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t" anchorCtr="0">
            <a:spAutoFit/>
          </a:bodyPr>
          <a:lstStyle/>
          <a:p>
            <a:pPr marL="379095" indent="-341630">
              <a:spcBef>
                <a:spcPts val="315"/>
              </a:spcBef>
              <a:buSzPts val="1400"/>
              <a:buFont typeface="Calibri"/>
              <a:buChar char="●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Disponibilità di grandi quantità di dati ("Big Data")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379095" indent="-341630">
              <a:spcBef>
                <a:spcPts val="315"/>
              </a:spcBef>
              <a:buSzPts val="1400"/>
              <a:buFont typeface="Calibri"/>
              <a:buChar char="●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Aumento della potenza di calcolo (hardware parallelo)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379095" marR="0" lvl="0" indent="-34163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Importanti progressi negli algoritmi di ML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379095" marR="0" lvl="0" indent="-34163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Crescente interesse e finanziamento da parte delle industrie (e dello stato)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/>
          <p:nvPr/>
        </p:nvSpPr>
        <p:spPr>
          <a:xfrm>
            <a:off x="5189825" y="959900"/>
            <a:ext cx="1606601" cy="1200785"/>
          </a:xfrm>
          <a:custGeom>
            <a:avLst/>
            <a:gdLst/>
            <a:ahLst/>
            <a:cxnLst/>
            <a:rect l="l" t="t" r="r" b="b"/>
            <a:pathLst>
              <a:path w="1434465" h="1200785" extrusionOk="0">
                <a:moveTo>
                  <a:pt x="716999" y="1200599"/>
                </a:moveTo>
                <a:lnTo>
                  <a:pt x="665794" y="1199092"/>
                </a:lnTo>
                <a:lnTo>
                  <a:pt x="615561" y="1194638"/>
                </a:lnTo>
                <a:lnTo>
                  <a:pt x="566420" y="1187339"/>
                </a:lnTo>
                <a:lnTo>
                  <a:pt x="518494" y="1177296"/>
                </a:lnTo>
                <a:lnTo>
                  <a:pt x="471904" y="1164611"/>
                </a:lnTo>
                <a:lnTo>
                  <a:pt x="426771" y="1149386"/>
                </a:lnTo>
                <a:lnTo>
                  <a:pt x="383216" y="1131722"/>
                </a:lnTo>
                <a:lnTo>
                  <a:pt x="341360" y="1111720"/>
                </a:lnTo>
                <a:lnTo>
                  <a:pt x="301326" y="1089483"/>
                </a:lnTo>
                <a:lnTo>
                  <a:pt x="263234" y="1065112"/>
                </a:lnTo>
                <a:lnTo>
                  <a:pt x="227206" y="1038708"/>
                </a:lnTo>
                <a:lnTo>
                  <a:pt x="193363" y="1010373"/>
                </a:lnTo>
                <a:lnTo>
                  <a:pt x="161826" y="980209"/>
                </a:lnTo>
                <a:lnTo>
                  <a:pt x="132717" y="948317"/>
                </a:lnTo>
                <a:lnTo>
                  <a:pt x="106157" y="914799"/>
                </a:lnTo>
                <a:lnTo>
                  <a:pt x="82267" y="879756"/>
                </a:lnTo>
                <a:lnTo>
                  <a:pt x="61169" y="843290"/>
                </a:lnTo>
                <a:lnTo>
                  <a:pt x="42984" y="805503"/>
                </a:lnTo>
                <a:lnTo>
                  <a:pt x="27833" y="766496"/>
                </a:lnTo>
                <a:lnTo>
                  <a:pt x="15838" y="726370"/>
                </a:lnTo>
                <a:lnTo>
                  <a:pt x="7120" y="685228"/>
                </a:lnTo>
                <a:lnTo>
                  <a:pt x="1800" y="643170"/>
                </a:lnTo>
                <a:lnTo>
                  <a:pt x="0" y="600299"/>
                </a:lnTo>
                <a:lnTo>
                  <a:pt x="1800" y="557428"/>
                </a:lnTo>
                <a:lnTo>
                  <a:pt x="7120" y="515371"/>
                </a:lnTo>
                <a:lnTo>
                  <a:pt x="15838" y="474229"/>
                </a:lnTo>
                <a:lnTo>
                  <a:pt x="27833" y="434103"/>
                </a:lnTo>
                <a:lnTo>
                  <a:pt x="42984" y="395096"/>
                </a:lnTo>
                <a:lnTo>
                  <a:pt x="61169" y="357309"/>
                </a:lnTo>
                <a:lnTo>
                  <a:pt x="82267" y="320843"/>
                </a:lnTo>
                <a:lnTo>
                  <a:pt x="106157" y="285800"/>
                </a:lnTo>
                <a:lnTo>
                  <a:pt x="132717" y="252282"/>
                </a:lnTo>
                <a:lnTo>
                  <a:pt x="161826" y="220390"/>
                </a:lnTo>
                <a:lnTo>
                  <a:pt x="193363" y="190226"/>
                </a:lnTo>
                <a:lnTo>
                  <a:pt x="227206" y="161891"/>
                </a:lnTo>
                <a:lnTo>
                  <a:pt x="263234" y="135487"/>
                </a:lnTo>
                <a:lnTo>
                  <a:pt x="301326" y="111116"/>
                </a:lnTo>
                <a:lnTo>
                  <a:pt x="341360" y="88879"/>
                </a:lnTo>
                <a:lnTo>
                  <a:pt x="383216" y="68877"/>
                </a:lnTo>
                <a:lnTo>
                  <a:pt x="426771" y="51213"/>
                </a:lnTo>
                <a:lnTo>
                  <a:pt x="471904" y="35988"/>
                </a:lnTo>
                <a:lnTo>
                  <a:pt x="518494" y="23303"/>
                </a:lnTo>
                <a:lnTo>
                  <a:pt x="566420" y="13260"/>
                </a:lnTo>
                <a:lnTo>
                  <a:pt x="615561" y="5961"/>
                </a:lnTo>
                <a:lnTo>
                  <a:pt x="665794" y="1507"/>
                </a:lnTo>
                <a:lnTo>
                  <a:pt x="716999" y="0"/>
                </a:lnTo>
                <a:lnTo>
                  <a:pt x="768205" y="1507"/>
                </a:lnTo>
                <a:lnTo>
                  <a:pt x="818438" y="5961"/>
                </a:lnTo>
                <a:lnTo>
                  <a:pt x="867579" y="13260"/>
                </a:lnTo>
                <a:lnTo>
                  <a:pt x="915505" y="23303"/>
                </a:lnTo>
                <a:lnTo>
                  <a:pt x="962095" y="35988"/>
                </a:lnTo>
                <a:lnTo>
                  <a:pt x="1007228" y="51213"/>
                </a:lnTo>
                <a:lnTo>
                  <a:pt x="1050783" y="68877"/>
                </a:lnTo>
                <a:lnTo>
                  <a:pt x="1092639" y="88879"/>
                </a:lnTo>
                <a:lnTo>
                  <a:pt x="1132673" y="111116"/>
                </a:lnTo>
                <a:lnTo>
                  <a:pt x="1170765" y="135487"/>
                </a:lnTo>
                <a:lnTo>
                  <a:pt x="1206793" y="161891"/>
                </a:lnTo>
                <a:lnTo>
                  <a:pt x="1240636" y="190226"/>
                </a:lnTo>
                <a:lnTo>
                  <a:pt x="1272173" y="220390"/>
                </a:lnTo>
                <a:lnTo>
                  <a:pt x="1301282" y="252282"/>
                </a:lnTo>
                <a:lnTo>
                  <a:pt x="1327842" y="285800"/>
                </a:lnTo>
                <a:lnTo>
                  <a:pt x="1351732" y="320843"/>
                </a:lnTo>
                <a:lnTo>
                  <a:pt x="1372830" y="357309"/>
                </a:lnTo>
                <a:lnTo>
                  <a:pt x="1391015" y="395096"/>
                </a:lnTo>
                <a:lnTo>
                  <a:pt x="1406166" y="434103"/>
                </a:lnTo>
                <a:lnTo>
                  <a:pt x="1418161" y="474229"/>
                </a:lnTo>
                <a:lnTo>
                  <a:pt x="1426879" y="515371"/>
                </a:lnTo>
                <a:lnTo>
                  <a:pt x="1432199" y="557428"/>
                </a:lnTo>
                <a:lnTo>
                  <a:pt x="1433999" y="600299"/>
                </a:lnTo>
                <a:lnTo>
                  <a:pt x="1432199" y="643170"/>
                </a:lnTo>
                <a:lnTo>
                  <a:pt x="1426879" y="685228"/>
                </a:lnTo>
                <a:lnTo>
                  <a:pt x="1418161" y="726370"/>
                </a:lnTo>
                <a:lnTo>
                  <a:pt x="1406166" y="766496"/>
                </a:lnTo>
                <a:lnTo>
                  <a:pt x="1391015" y="805503"/>
                </a:lnTo>
                <a:lnTo>
                  <a:pt x="1372830" y="843290"/>
                </a:lnTo>
                <a:lnTo>
                  <a:pt x="1351732" y="879756"/>
                </a:lnTo>
                <a:lnTo>
                  <a:pt x="1327842" y="914799"/>
                </a:lnTo>
                <a:lnTo>
                  <a:pt x="1301282" y="948317"/>
                </a:lnTo>
                <a:lnTo>
                  <a:pt x="1272173" y="980209"/>
                </a:lnTo>
                <a:lnTo>
                  <a:pt x="1240636" y="1010373"/>
                </a:lnTo>
                <a:lnTo>
                  <a:pt x="1206793" y="1038708"/>
                </a:lnTo>
                <a:lnTo>
                  <a:pt x="1170765" y="1065112"/>
                </a:lnTo>
                <a:lnTo>
                  <a:pt x="1132673" y="1089483"/>
                </a:lnTo>
                <a:lnTo>
                  <a:pt x="1092639" y="1111720"/>
                </a:lnTo>
                <a:lnTo>
                  <a:pt x="1050783" y="1131722"/>
                </a:lnTo>
                <a:lnTo>
                  <a:pt x="1007228" y="1149386"/>
                </a:lnTo>
                <a:lnTo>
                  <a:pt x="962095" y="1164611"/>
                </a:lnTo>
                <a:lnTo>
                  <a:pt x="915505" y="1177296"/>
                </a:lnTo>
                <a:lnTo>
                  <a:pt x="867579" y="1187339"/>
                </a:lnTo>
                <a:lnTo>
                  <a:pt x="818438" y="1194638"/>
                </a:lnTo>
                <a:lnTo>
                  <a:pt x="768205" y="1199092"/>
                </a:lnTo>
                <a:lnTo>
                  <a:pt x="716999" y="1200599"/>
                </a:ln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(Alcuni!) esempi applicativi </a:t>
            </a:r>
            <a:endParaRPr dirty="0"/>
          </a:p>
        </p:txBody>
      </p:sp>
      <p:sp>
        <p:nvSpPr>
          <p:cNvPr id="131" name="Google Shape;131;p20"/>
          <p:cNvSpPr/>
          <p:nvPr/>
        </p:nvSpPr>
        <p:spPr>
          <a:xfrm>
            <a:off x="3486450" y="2426674"/>
            <a:ext cx="1409700" cy="1105535"/>
          </a:xfrm>
          <a:custGeom>
            <a:avLst/>
            <a:gdLst/>
            <a:ahLst/>
            <a:cxnLst/>
            <a:rect l="l" t="t" r="r" b="b"/>
            <a:pathLst>
              <a:path w="1409700" h="1105535" extrusionOk="0">
                <a:moveTo>
                  <a:pt x="704549" y="1105199"/>
                </a:moveTo>
                <a:lnTo>
                  <a:pt x="651968" y="1103684"/>
                </a:lnTo>
                <a:lnTo>
                  <a:pt x="600436" y="1099208"/>
                </a:lnTo>
                <a:lnTo>
                  <a:pt x="550090" y="1091879"/>
                </a:lnTo>
                <a:lnTo>
                  <a:pt x="501066" y="1081803"/>
                </a:lnTo>
                <a:lnTo>
                  <a:pt x="453500" y="1069088"/>
                </a:lnTo>
                <a:lnTo>
                  <a:pt x="407529" y="1053839"/>
                </a:lnTo>
                <a:lnTo>
                  <a:pt x="363288" y="1036165"/>
                </a:lnTo>
                <a:lnTo>
                  <a:pt x="320915" y="1016172"/>
                </a:lnTo>
                <a:lnTo>
                  <a:pt x="280544" y="993967"/>
                </a:lnTo>
                <a:lnTo>
                  <a:pt x="242313" y="969656"/>
                </a:lnTo>
                <a:lnTo>
                  <a:pt x="206357" y="943347"/>
                </a:lnTo>
                <a:lnTo>
                  <a:pt x="172814" y="915146"/>
                </a:lnTo>
                <a:lnTo>
                  <a:pt x="141818" y="885160"/>
                </a:lnTo>
                <a:lnTo>
                  <a:pt x="113507" y="853496"/>
                </a:lnTo>
                <a:lnTo>
                  <a:pt x="88016" y="820261"/>
                </a:lnTo>
                <a:lnTo>
                  <a:pt x="65482" y="785562"/>
                </a:lnTo>
                <a:lnTo>
                  <a:pt x="46041" y="749505"/>
                </a:lnTo>
                <a:lnTo>
                  <a:pt x="29829" y="712198"/>
                </a:lnTo>
                <a:lnTo>
                  <a:pt x="16983" y="673747"/>
                </a:lnTo>
                <a:lnTo>
                  <a:pt x="7639" y="634259"/>
                </a:lnTo>
                <a:lnTo>
                  <a:pt x="1932" y="593841"/>
                </a:lnTo>
                <a:lnTo>
                  <a:pt x="0" y="552599"/>
                </a:lnTo>
                <a:lnTo>
                  <a:pt x="1932" y="511358"/>
                </a:lnTo>
                <a:lnTo>
                  <a:pt x="7639" y="470940"/>
                </a:lnTo>
                <a:lnTo>
                  <a:pt x="16983" y="431452"/>
                </a:lnTo>
                <a:lnTo>
                  <a:pt x="29829" y="393001"/>
                </a:lnTo>
                <a:lnTo>
                  <a:pt x="46041" y="355694"/>
                </a:lnTo>
                <a:lnTo>
                  <a:pt x="65482" y="319637"/>
                </a:lnTo>
                <a:lnTo>
                  <a:pt x="88016" y="284938"/>
                </a:lnTo>
                <a:lnTo>
                  <a:pt x="113507" y="251703"/>
                </a:lnTo>
                <a:lnTo>
                  <a:pt x="141818" y="220039"/>
                </a:lnTo>
                <a:lnTo>
                  <a:pt x="172814" y="190053"/>
                </a:lnTo>
                <a:lnTo>
                  <a:pt x="206357" y="161852"/>
                </a:lnTo>
                <a:lnTo>
                  <a:pt x="242313" y="135543"/>
                </a:lnTo>
                <a:lnTo>
                  <a:pt x="280544" y="111232"/>
                </a:lnTo>
                <a:lnTo>
                  <a:pt x="320915" y="89027"/>
                </a:lnTo>
                <a:lnTo>
                  <a:pt x="363288" y="69034"/>
                </a:lnTo>
                <a:lnTo>
                  <a:pt x="407529" y="51360"/>
                </a:lnTo>
                <a:lnTo>
                  <a:pt x="453500" y="36111"/>
                </a:lnTo>
                <a:lnTo>
                  <a:pt x="501066" y="23396"/>
                </a:lnTo>
                <a:lnTo>
                  <a:pt x="550090" y="13320"/>
                </a:lnTo>
                <a:lnTo>
                  <a:pt x="600436" y="5991"/>
                </a:lnTo>
                <a:lnTo>
                  <a:pt x="651968" y="1515"/>
                </a:lnTo>
                <a:lnTo>
                  <a:pt x="704549" y="0"/>
                </a:lnTo>
                <a:lnTo>
                  <a:pt x="757131" y="1515"/>
                </a:lnTo>
                <a:lnTo>
                  <a:pt x="808663" y="5991"/>
                </a:lnTo>
                <a:lnTo>
                  <a:pt x="859009" y="13320"/>
                </a:lnTo>
                <a:lnTo>
                  <a:pt x="908033" y="23396"/>
                </a:lnTo>
                <a:lnTo>
                  <a:pt x="955599" y="36111"/>
                </a:lnTo>
                <a:lnTo>
                  <a:pt x="1001570" y="51360"/>
                </a:lnTo>
                <a:lnTo>
                  <a:pt x="1045811" y="69034"/>
                </a:lnTo>
                <a:lnTo>
                  <a:pt x="1088184" y="89027"/>
                </a:lnTo>
                <a:lnTo>
                  <a:pt x="1128555" y="111232"/>
                </a:lnTo>
                <a:lnTo>
                  <a:pt x="1166786" y="135543"/>
                </a:lnTo>
                <a:lnTo>
                  <a:pt x="1202741" y="161852"/>
                </a:lnTo>
                <a:lnTo>
                  <a:pt x="1236285" y="190053"/>
                </a:lnTo>
                <a:lnTo>
                  <a:pt x="1267281" y="220039"/>
                </a:lnTo>
                <a:lnTo>
                  <a:pt x="1295592" y="251703"/>
                </a:lnTo>
                <a:lnTo>
                  <a:pt x="1321083" y="284938"/>
                </a:lnTo>
                <a:lnTo>
                  <a:pt x="1343617" y="319637"/>
                </a:lnTo>
                <a:lnTo>
                  <a:pt x="1363058" y="355694"/>
                </a:lnTo>
                <a:lnTo>
                  <a:pt x="1379270" y="393001"/>
                </a:lnTo>
                <a:lnTo>
                  <a:pt x="1392116" y="431452"/>
                </a:lnTo>
                <a:lnTo>
                  <a:pt x="1401460" y="470940"/>
                </a:lnTo>
                <a:lnTo>
                  <a:pt x="1407167" y="511358"/>
                </a:lnTo>
                <a:lnTo>
                  <a:pt x="1409099" y="552599"/>
                </a:lnTo>
                <a:lnTo>
                  <a:pt x="1407167" y="593841"/>
                </a:lnTo>
                <a:lnTo>
                  <a:pt x="1401460" y="634259"/>
                </a:lnTo>
                <a:lnTo>
                  <a:pt x="1392116" y="673747"/>
                </a:lnTo>
                <a:lnTo>
                  <a:pt x="1379270" y="712198"/>
                </a:lnTo>
                <a:lnTo>
                  <a:pt x="1363058" y="749505"/>
                </a:lnTo>
                <a:lnTo>
                  <a:pt x="1343617" y="785562"/>
                </a:lnTo>
                <a:lnTo>
                  <a:pt x="1321083" y="820261"/>
                </a:lnTo>
                <a:lnTo>
                  <a:pt x="1295592" y="853496"/>
                </a:lnTo>
                <a:lnTo>
                  <a:pt x="1267281" y="885160"/>
                </a:lnTo>
                <a:lnTo>
                  <a:pt x="1236285" y="915146"/>
                </a:lnTo>
                <a:lnTo>
                  <a:pt x="1202741" y="943347"/>
                </a:lnTo>
                <a:lnTo>
                  <a:pt x="1166786" y="969656"/>
                </a:lnTo>
                <a:lnTo>
                  <a:pt x="1128555" y="993967"/>
                </a:lnTo>
                <a:lnTo>
                  <a:pt x="1088184" y="1016172"/>
                </a:lnTo>
                <a:lnTo>
                  <a:pt x="1045811" y="1036165"/>
                </a:lnTo>
                <a:lnTo>
                  <a:pt x="1001570" y="1053839"/>
                </a:lnTo>
                <a:lnTo>
                  <a:pt x="955599" y="1069088"/>
                </a:lnTo>
                <a:lnTo>
                  <a:pt x="908033" y="1081803"/>
                </a:lnTo>
                <a:lnTo>
                  <a:pt x="859009" y="1091879"/>
                </a:lnTo>
                <a:lnTo>
                  <a:pt x="808663" y="1099208"/>
                </a:lnTo>
                <a:lnTo>
                  <a:pt x="757131" y="1103684"/>
                </a:lnTo>
                <a:lnTo>
                  <a:pt x="704549" y="1105199"/>
                </a:lnTo>
                <a:close/>
              </a:path>
            </a:pathLst>
          </a:custGeom>
          <a:solidFill>
            <a:srgbClr val="9FC5E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2" name="Google Shape;132;p20"/>
          <p:cNvSpPr txBox="1"/>
          <p:nvPr/>
        </p:nvSpPr>
        <p:spPr>
          <a:xfrm>
            <a:off x="3869156" y="2779503"/>
            <a:ext cx="6438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75" rIns="0" bIns="0" anchor="t" anchorCtr="0">
            <a:spAutoFit/>
          </a:bodyPr>
          <a:lstStyle/>
          <a:p>
            <a:pPr marL="12700" marR="5080" lvl="0" indent="8890" algn="l" rtl="0">
              <a:lnSpc>
                <a:spcPct val="119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Trebuchet MS"/>
                <a:ea typeface="Trebuchet MS"/>
                <a:cs typeface="Trebuchet MS"/>
                <a:sym typeface="Trebuchet MS"/>
              </a:rPr>
              <a:t>Machine  Learning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33" name="Google Shape;133;p20"/>
          <p:cNvGrpSpPr/>
          <p:nvPr/>
        </p:nvGrpSpPr>
        <p:grpSpPr>
          <a:xfrm>
            <a:off x="1470549" y="1314499"/>
            <a:ext cx="2234737" cy="1260499"/>
            <a:chOff x="1851549" y="1314499"/>
            <a:chExt cx="2234737" cy="1260499"/>
          </a:xfrm>
        </p:grpSpPr>
        <p:sp>
          <p:nvSpPr>
            <p:cNvPr id="134" name="Google Shape;134;p20"/>
            <p:cNvSpPr/>
            <p:nvPr/>
          </p:nvSpPr>
          <p:spPr>
            <a:xfrm>
              <a:off x="3285549" y="1914799"/>
              <a:ext cx="784860" cy="617220"/>
            </a:xfrm>
            <a:custGeom>
              <a:avLst/>
              <a:gdLst/>
              <a:ahLst/>
              <a:cxnLst/>
              <a:rect l="l" t="t" r="r" b="b"/>
              <a:pathLst>
                <a:path w="784860" h="617219" extrusionOk="0">
                  <a:moveTo>
                    <a:pt x="0" y="0"/>
                  </a:moveTo>
                  <a:lnTo>
                    <a:pt x="49246" y="1730"/>
                  </a:lnTo>
                  <a:lnTo>
                    <a:pt x="98321" y="6823"/>
                  </a:lnTo>
                  <a:lnTo>
                    <a:pt x="147055" y="15134"/>
                  </a:lnTo>
                  <a:lnTo>
                    <a:pt x="195274" y="26515"/>
                  </a:lnTo>
                  <a:lnTo>
                    <a:pt x="242810" y="40820"/>
                  </a:lnTo>
                  <a:lnTo>
                    <a:pt x="289490" y="57904"/>
                  </a:lnTo>
                  <a:lnTo>
                    <a:pt x="335144" y="77620"/>
                  </a:lnTo>
                  <a:lnTo>
                    <a:pt x="379599" y="99822"/>
                  </a:lnTo>
                  <a:lnTo>
                    <a:pt x="422687" y="124363"/>
                  </a:lnTo>
                  <a:lnTo>
                    <a:pt x="464234" y="151098"/>
                  </a:lnTo>
                  <a:lnTo>
                    <a:pt x="504070" y="179879"/>
                  </a:lnTo>
                  <a:lnTo>
                    <a:pt x="542024" y="210562"/>
                  </a:lnTo>
                  <a:lnTo>
                    <a:pt x="577926" y="242999"/>
                  </a:lnTo>
                  <a:lnTo>
                    <a:pt x="611603" y="277045"/>
                  </a:lnTo>
                  <a:lnTo>
                    <a:pt x="642884" y="312553"/>
                  </a:lnTo>
                  <a:lnTo>
                    <a:pt x="671600" y="349377"/>
                  </a:lnTo>
                  <a:lnTo>
                    <a:pt x="697577" y="387371"/>
                  </a:lnTo>
                  <a:lnTo>
                    <a:pt x="720646" y="426388"/>
                  </a:lnTo>
                  <a:lnTo>
                    <a:pt x="749422" y="486514"/>
                  </a:lnTo>
                  <a:lnTo>
                    <a:pt x="770691" y="548120"/>
                  </a:lnTo>
                  <a:lnTo>
                    <a:pt x="781369" y="594999"/>
                  </a:lnTo>
                  <a:lnTo>
                    <a:pt x="783876" y="610713"/>
                  </a:lnTo>
                  <a:lnTo>
                    <a:pt x="784685" y="616770"/>
                  </a:lnTo>
                </a:path>
              </a:pathLst>
            </a:custGeom>
            <a:noFill/>
            <a:ln w="9525" cap="flat" cmpd="sng">
              <a:solidFill>
                <a:srgbClr val="685D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" name="Google Shape;135;p20"/>
            <p:cNvSpPr/>
            <p:nvPr/>
          </p:nvSpPr>
          <p:spPr>
            <a:xfrm>
              <a:off x="4054536" y="2530548"/>
              <a:ext cx="31750" cy="44450"/>
            </a:xfrm>
            <a:custGeom>
              <a:avLst/>
              <a:gdLst/>
              <a:ahLst/>
              <a:cxnLst/>
              <a:rect l="l" t="t" r="r" b="b"/>
              <a:pathLst>
                <a:path w="31750" h="44450" extrusionOk="0">
                  <a:moveTo>
                    <a:pt x="18508" y="44156"/>
                  </a:moveTo>
                  <a:lnTo>
                    <a:pt x="0" y="2045"/>
                  </a:lnTo>
                  <a:lnTo>
                    <a:pt x="31398" y="0"/>
                  </a:lnTo>
                  <a:lnTo>
                    <a:pt x="18508" y="44156"/>
                  </a:lnTo>
                  <a:close/>
                </a:path>
              </a:pathLst>
            </a:custGeom>
            <a:solidFill>
              <a:srgbClr val="685D4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" name="Google Shape;136;p20"/>
            <p:cNvSpPr/>
            <p:nvPr/>
          </p:nvSpPr>
          <p:spPr>
            <a:xfrm>
              <a:off x="4054536" y="2530548"/>
              <a:ext cx="31750" cy="44450"/>
            </a:xfrm>
            <a:custGeom>
              <a:avLst/>
              <a:gdLst/>
              <a:ahLst/>
              <a:cxnLst/>
              <a:rect l="l" t="t" r="r" b="b"/>
              <a:pathLst>
                <a:path w="31750" h="44450" extrusionOk="0">
                  <a:moveTo>
                    <a:pt x="0" y="2045"/>
                  </a:moveTo>
                  <a:lnTo>
                    <a:pt x="18508" y="44156"/>
                  </a:lnTo>
                  <a:lnTo>
                    <a:pt x="31398" y="0"/>
                  </a:lnTo>
                  <a:lnTo>
                    <a:pt x="0" y="2045"/>
                  </a:lnTo>
                  <a:close/>
                </a:path>
              </a:pathLst>
            </a:custGeom>
            <a:noFill/>
            <a:ln w="9525" cap="flat" cmpd="sng">
              <a:solidFill>
                <a:srgbClr val="685D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" name="Google Shape;137;p20"/>
            <p:cNvSpPr/>
            <p:nvPr/>
          </p:nvSpPr>
          <p:spPr>
            <a:xfrm>
              <a:off x="1851549" y="1314499"/>
              <a:ext cx="1434465" cy="1200785"/>
            </a:xfrm>
            <a:custGeom>
              <a:avLst/>
              <a:gdLst/>
              <a:ahLst/>
              <a:cxnLst/>
              <a:rect l="l" t="t" r="r" b="b"/>
              <a:pathLst>
                <a:path w="1434464" h="1200785" extrusionOk="0">
                  <a:moveTo>
                    <a:pt x="716999" y="1200599"/>
                  </a:moveTo>
                  <a:lnTo>
                    <a:pt x="665794" y="1199092"/>
                  </a:lnTo>
                  <a:lnTo>
                    <a:pt x="615561" y="1194638"/>
                  </a:lnTo>
                  <a:lnTo>
                    <a:pt x="566420" y="1187339"/>
                  </a:lnTo>
                  <a:lnTo>
                    <a:pt x="518494" y="1177296"/>
                  </a:lnTo>
                  <a:lnTo>
                    <a:pt x="471904" y="1164611"/>
                  </a:lnTo>
                  <a:lnTo>
                    <a:pt x="426771" y="1149386"/>
                  </a:lnTo>
                  <a:lnTo>
                    <a:pt x="383216" y="1131722"/>
                  </a:lnTo>
                  <a:lnTo>
                    <a:pt x="341361" y="1111720"/>
                  </a:lnTo>
                  <a:lnTo>
                    <a:pt x="301326" y="1089483"/>
                  </a:lnTo>
                  <a:lnTo>
                    <a:pt x="263234" y="1065112"/>
                  </a:lnTo>
                  <a:lnTo>
                    <a:pt x="227206" y="1038708"/>
                  </a:lnTo>
                  <a:lnTo>
                    <a:pt x="193363" y="1010373"/>
                  </a:lnTo>
                  <a:lnTo>
                    <a:pt x="161826" y="980209"/>
                  </a:lnTo>
                  <a:lnTo>
                    <a:pt x="132717" y="948317"/>
                  </a:lnTo>
                  <a:lnTo>
                    <a:pt x="106157" y="914799"/>
                  </a:lnTo>
                  <a:lnTo>
                    <a:pt x="82267" y="879756"/>
                  </a:lnTo>
                  <a:lnTo>
                    <a:pt x="61169" y="843290"/>
                  </a:lnTo>
                  <a:lnTo>
                    <a:pt x="42984" y="805503"/>
                  </a:lnTo>
                  <a:lnTo>
                    <a:pt x="27833" y="766496"/>
                  </a:lnTo>
                  <a:lnTo>
                    <a:pt x="15838" y="726370"/>
                  </a:lnTo>
                  <a:lnTo>
                    <a:pt x="7120" y="685228"/>
                  </a:lnTo>
                  <a:lnTo>
                    <a:pt x="1800" y="643170"/>
                  </a:lnTo>
                  <a:lnTo>
                    <a:pt x="0" y="600299"/>
                  </a:lnTo>
                  <a:lnTo>
                    <a:pt x="1800" y="557429"/>
                  </a:lnTo>
                  <a:lnTo>
                    <a:pt x="7120" y="515371"/>
                  </a:lnTo>
                  <a:lnTo>
                    <a:pt x="15838" y="474229"/>
                  </a:lnTo>
                  <a:lnTo>
                    <a:pt x="27833" y="434103"/>
                  </a:lnTo>
                  <a:lnTo>
                    <a:pt x="42984" y="395096"/>
                  </a:lnTo>
                  <a:lnTo>
                    <a:pt x="61169" y="357309"/>
                  </a:lnTo>
                  <a:lnTo>
                    <a:pt x="82267" y="320843"/>
                  </a:lnTo>
                  <a:lnTo>
                    <a:pt x="106157" y="285800"/>
                  </a:lnTo>
                  <a:lnTo>
                    <a:pt x="132717" y="252282"/>
                  </a:lnTo>
                  <a:lnTo>
                    <a:pt x="161826" y="220390"/>
                  </a:lnTo>
                  <a:lnTo>
                    <a:pt x="193363" y="190226"/>
                  </a:lnTo>
                  <a:lnTo>
                    <a:pt x="227206" y="161891"/>
                  </a:lnTo>
                  <a:lnTo>
                    <a:pt x="263234" y="135487"/>
                  </a:lnTo>
                  <a:lnTo>
                    <a:pt x="301326" y="111116"/>
                  </a:lnTo>
                  <a:lnTo>
                    <a:pt x="341361" y="88879"/>
                  </a:lnTo>
                  <a:lnTo>
                    <a:pt x="383216" y="68877"/>
                  </a:lnTo>
                  <a:lnTo>
                    <a:pt x="426771" y="51213"/>
                  </a:lnTo>
                  <a:lnTo>
                    <a:pt x="471904" y="35988"/>
                  </a:lnTo>
                  <a:lnTo>
                    <a:pt x="518494" y="23303"/>
                  </a:lnTo>
                  <a:lnTo>
                    <a:pt x="566420" y="13260"/>
                  </a:lnTo>
                  <a:lnTo>
                    <a:pt x="615561" y="5961"/>
                  </a:lnTo>
                  <a:lnTo>
                    <a:pt x="665794" y="1507"/>
                  </a:lnTo>
                  <a:lnTo>
                    <a:pt x="716999" y="0"/>
                  </a:lnTo>
                  <a:lnTo>
                    <a:pt x="768205" y="1507"/>
                  </a:lnTo>
                  <a:lnTo>
                    <a:pt x="818438" y="5961"/>
                  </a:lnTo>
                  <a:lnTo>
                    <a:pt x="867579" y="13260"/>
                  </a:lnTo>
                  <a:lnTo>
                    <a:pt x="915505" y="23303"/>
                  </a:lnTo>
                  <a:lnTo>
                    <a:pt x="962095" y="35988"/>
                  </a:lnTo>
                  <a:lnTo>
                    <a:pt x="1007228" y="51213"/>
                  </a:lnTo>
                  <a:lnTo>
                    <a:pt x="1050783" y="68877"/>
                  </a:lnTo>
                  <a:lnTo>
                    <a:pt x="1092638" y="88879"/>
                  </a:lnTo>
                  <a:lnTo>
                    <a:pt x="1132673" y="111116"/>
                  </a:lnTo>
                  <a:lnTo>
                    <a:pt x="1170765" y="135487"/>
                  </a:lnTo>
                  <a:lnTo>
                    <a:pt x="1206793" y="161891"/>
                  </a:lnTo>
                  <a:lnTo>
                    <a:pt x="1240636" y="190226"/>
                  </a:lnTo>
                  <a:lnTo>
                    <a:pt x="1272173" y="220390"/>
                  </a:lnTo>
                  <a:lnTo>
                    <a:pt x="1301282" y="252282"/>
                  </a:lnTo>
                  <a:lnTo>
                    <a:pt x="1327842" y="285800"/>
                  </a:lnTo>
                  <a:lnTo>
                    <a:pt x="1351732" y="320843"/>
                  </a:lnTo>
                  <a:lnTo>
                    <a:pt x="1372830" y="357309"/>
                  </a:lnTo>
                  <a:lnTo>
                    <a:pt x="1391015" y="395096"/>
                  </a:lnTo>
                  <a:lnTo>
                    <a:pt x="1406166" y="434103"/>
                  </a:lnTo>
                  <a:lnTo>
                    <a:pt x="1418161" y="474229"/>
                  </a:lnTo>
                  <a:lnTo>
                    <a:pt x="1426879" y="515371"/>
                  </a:lnTo>
                  <a:lnTo>
                    <a:pt x="1432199" y="557429"/>
                  </a:lnTo>
                  <a:lnTo>
                    <a:pt x="1433999" y="600299"/>
                  </a:lnTo>
                  <a:lnTo>
                    <a:pt x="1432199" y="643170"/>
                  </a:lnTo>
                  <a:lnTo>
                    <a:pt x="1426879" y="685228"/>
                  </a:lnTo>
                  <a:lnTo>
                    <a:pt x="1418161" y="726370"/>
                  </a:lnTo>
                  <a:lnTo>
                    <a:pt x="1406166" y="766496"/>
                  </a:lnTo>
                  <a:lnTo>
                    <a:pt x="1391015" y="805503"/>
                  </a:lnTo>
                  <a:lnTo>
                    <a:pt x="1372830" y="843290"/>
                  </a:lnTo>
                  <a:lnTo>
                    <a:pt x="1351732" y="879756"/>
                  </a:lnTo>
                  <a:lnTo>
                    <a:pt x="1327842" y="914799"/>
                  </a:lnTo>
                  <a:lnTo>
                    <a:pt x="1301282" y="948317"/>
                  </a:lnTo>
                  <a:lnTo>
                    <a:pt x="1272173" y="980209"/>
                  </a:lnTo>
                  <a:lnTo>
                    <a:pt x="1240636" y="1010373"/>
                  </a:lnTo>
                  <a:lnTo>
                    <a:pt x="1206793" y="1038708"/>
                  </a:lnTo>
                  <a:lnTo>
                    <a:pt x="1170765" y="1065112"/>
                  </a:lnTo>
                  <a:lnTo>
                    <a:pt x="1132673" y="1089483"/>
                  </a:lnTo>
                  <a:lnTo>
                    <a:pt x="1092638" y="1111720"/>
                  </a:lnTo>
                  <a:lnTo>
                    <a:pt x="1050783" y="1131722"/>
                  </a:lnTo>
                  <a:lnTo>
                    <a:pt x="1007228" y="1149386"/>
                  </a:lnTo>
                  <a:lnTo>
                    <a:pt x="962095" y="1164611"/>
                  </a:lnTo>
                  <a:lnTo>
                    <a:pt x="915505" y="1177296"/>
                  </a:lnTo>
                  <a:lnTo>
                    <a:pt x="867579" y="1187339"/>
                  </a:lnTo>
                  <a:lnTo>
                    <a:pt x="818438" y="1194638"/>
                  </a:lnTo>
                  <a:lnTo>
                    <a:pt x="768205" y="1199092"/>
                  </a:lnTo>
                  <a:lnTo>
                    <a:pt x="716999" y="1200599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38" name="Google Shape;138;p20"/>
          <p:cNvSpPr txBox="1"/>
          <p:nvPr/>
        </p:nvSpPr>
        <p:spPr>
          <a:xfrm>
            <a:off x="1707347" y="1535975"/>
            <a:ext cx="978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75" rIns="0" bIns="0" anchor="t" anchorCtr="0">
            <a:spAutoFit/>
          </a:bodyPr>
          <a:lstStyle/>
          <a:p>
            <a:pPr marL="139065" marR="5080" lvl="0" indent="-127000" algn="ctr" rtl="0">
              <a:lnSpc>
                <a:spcPct val="119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Trebuchet MS"/>
                <a:ea typeface="Trebuchet MS"/>
                <a:cs typeface="Trebuchet MS"/>
                <a:sym typeface="Trebuchet MS"/>
              </a:rPr>
              <a:t>Internet of Things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5458187" y="1178752"/>
            <a:ext cx="1050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75" rIns="0" bIns="0" anchor="t" anchorCtr="0">
            <a:spAutoFit/>
          </a:bodyPr>
          <a:lstStyle/>
          <a:p>
            <a:pPr marL="12700" marR="5080" lvl="0" indent="36195" algn="l" rtl="0">
              <a:lnSpc>
                <a:spcPct val="119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Trebuchet MS"/>
                <a:ea typeface="Trebuchet MS"/>
                <a:cs typeface="Trebuchet MS"/>
                <a:sym typeface="Trebuchet MS"/>
              </a:rPr>
              <a:t>Medicine and  Biotechnology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40" name="Google Shape;140;p20"/>
          <p:cNvGrpSpPr/>
          <p:nvPr/>
        </p:nvGrpSpPr>
        <p:grpSpPr>
          <a:xfrm>
            <a:off x="5266025" y="1637050"/>
            <a:ext cx="1434465" cy="3266835"/>
            <a:chOff x="5647025" y="1637050"/>
            <a:chExt cx="1434465" cy="3266835"/>
          </a:xfrm>
        </p:grpSpPr>
        <p:pic>
          <p:nvPicPr>
            <p:cNvPr id="141" name="Google Shape;141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92587" y="1637050"/>
              <a:ext cx="342883" cy="377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" name="Google Shape;142;p20"/>
            <p:cNvSpPr/>
            <p:nvPr/>
          </p:nvSpPr>
          <p:spPr>
            <a:xfrm>
              <a:off x="5647025" y="3703100"/>
              <a:ext cx="1434465" cy="1200785"/>
            </a:xfrm>
            <a:custGeom>
              <a:avLst/>
              <a:gdLst/>
              <a:ahLst/>
              <a:cxnLst/>
              <a:rect l="l" t="t" r="r" b="b"/>
              <a:pathLst>
                <a:path w="1434465" h="1200785" extrusionOk="0">
                  <a:moveTo>
                    <a:pt x="716999" y="1200599"/>
                  </a:moveTo>
                  <a:lnTo>
                    <a:pt x="665794" y="1199092"/>
                  </a:lnTo>
                  <a:lnTo>
                    <a:pt x="615561" y="1194638"/>
                  </a:lnTo>
                  <a:lnTo>
                    <a:pt x="566420" y="1187339"/>
                  </a:lnTo>
                  <a:lnTo>
                    <a:pt x="518494" y="1177296"/>
                  </a:lnTo>
                  <a:lnTo>
                    <a:pt x="471904" y="1164611"/>
                  </a:lnTo>
                  <a:lnTo>
                    <a:pt x="426771" y="1149386"/>
                  </a:lnTo>
                  <a:lnTo>
                    <a:pt x="383216" y="1131722"/>
                  </a:lnTo>
                  <a:lnTo>
                    <a:pt x="341360" y="1111720"/>
                  </a:lnTo>
                  <a:lnTo>
                    <a:pt x="301326" y="1089483"/>
                  </a:lnTo>
                  <a:lnTo>
                    <a:pt x="263234" y="1065112"/>
                  </a:lnTo>
                  <a:lnTo>
                    <a:pt x="227206" y="1038708"/>
                  </a:lnTo>
                  <a:lnTo>
                    <a:pt x="193363" y="1010373"/>
                  </a:lnTo>
                  <a:lnTo>
                    <a:pt x="161826" y="980209"/>
                  </a:lnTo>
                  <a:lnTo>
                    <a:pt x="132717" y="948317"/>
                  </a:lnTo>
                  <a:lnTo>
                    <a:pt x="106157" y="914799"/>
                  </a:lnTo>
                  <a:lnTo>
                    <a:pt x="82267" y="879756"/>
                  </a:lnTo>
                  <a:lnTo>
                    <a:pt x="61169" y="843290"/>
                  </a:lnTo>
                  <a:lnTo>
                    <a:pt x="42984" y="805503"/>
                  </a:lnTo>
                  <a:lnTo>
                    <a:pt x="27833" y="766496"/>
                  </a:lnTo>
                  <a:lnTo>
                    <a:pt x="15838" y="726370"/>
                  </a:lnTo>
                  <a:lnTo>
                    <a:pt x="7120" y="685228"/>
                  </a:lnTo>
                  <a:lnTo>
                    <a:pt x="1800" y="643170"/>
                  </a:lnTo>
                  <a:lnTo>
                    <a:pt x="0" y="600299"/>
                  </a:lnTo>
                  <a:lnTo>
                    <a:pt x="1800" y="557428"/>
                  </a:lnTo>
                  <a:lnTo>
                    <a:pt x="7120" y="515371"/>
                  </a:lnTo>
                  <a:lnTo>
                    <a:pt x="15838" y="474229"/>
                  </a:lnTo>
                  <a:lnTo>
                    <a:pt x="27833" y="434103"/>
                  </a:lnTo>
                  <a:lnTo>
                    <a:pt x="42984" y="395096"/>
                  </a:lnTo>
                  <a:lnTo>
                    <a:pt x="61169" y="357309"/>
                  </a:lnTo>
                  <a:lnTo>
                    <a:pt x="82267" y="320843"/>
                  </a:lnTo>
                  <a:lnTo>
                    <a:pt x="106157" y="285800"/>
                  </a:lnTo>
                  <a:lnTo>
                    <a:pt x="132717" y="252282"/>
                  </a:lnTo>
                  <a:lnTo>
                    <a:pt x="161826" y="220390"/>
                  </a:lnTo>
                  <a:lnTo>
                    <a:pt x="193363" y="190226"/>
                  </a:lnTo>
                  <a:lnTo>
                    <a:pt x="227206" y="161891"/>
                  </a:lnTo>
                  <a:lnTo>
                    <a:pt x="263234" y="135487"/>
                  </a:lnTo>
                  <a:lnTo>
                    <a:pt x="301326" y="111116"/>
                  </a:lnTo>
                  <a:lnTo>
                    <a:pt x="341360" y="88879"/>
                  </a:lnTo>
                  <a:lnTo>
                    <a:pt x="383216" y="68877"/>
                  </a:lnTo>
                  <a:lnTo>
                    <a:pt x="426771" y="51213"/>
                  </a:lnTo>
                  <a:lnTo>
                    <a:pt x="471904" y="35988"/>
                  </a:lnTo>
                  <a:lnTo>
                    <a:pt x="518494" y="23303"/>
                  </a:lnTo>
                  <a:lnTo>
                    <a:pt x="566420" y="13260"/>
                  </a:lnTo>
                  <a:lnTo>
                    <a:pt x="615561" y="5961"/>
                  </a:lnTo>
                  <a:lnTo>
                    <a:pt x="665794" y="1507"/>
                  </a:lnTo>
                  <a:lnTo>
                    <a:pt x="716999" y="0"/>
                  </a:lnTo>
                  <a:lnTo>
                    <a:pt x="768205" y="1507"/>
                  </a:lnTo>
                  <a:lnTo>
                    <a:pt x="818438" y="5961"/>
                  </a:lnTo>
                  <a:lnTo>
                    <a:pt x="867579" y="13260"/>
                  </a:lnTo>
                  <a:lnTo>
                    <a:pt x="915505" y="23303"/>
                  </a:lnTo>
                  <a:lnTo>
                    <a:pt x="962095" y="35988"/>
                  </a:lnTo>
                  <a:lnTo>
                    <a:pt x="1007228" y="51213"/>
                  </a:lnTo>
                  <a:lnTo>
                    <a:pt x="1050783" y="68877"/>
                  </a:lnTo>
                  <a:lnTo>
                    <a:pt x="1092639" y="88879"/>
                  </a:lnTo>
                  <a:lnTo>
                    <a:pt x="1132673" y="111116"/>
                  </a:lnTo>
                  <a:lnTo>
                    <a:pt x="1170765" y="135487"/>
                  </a:lnTo>
                  <a:lnTo>
                    <a:pt x="1206793" y="161891"/>
                  </a:lnTo>
                  <a:lnTo>
                    <a:pt x="1240636" y="190226"/>
                  </a:lnTo>
                  <a:lnTo>
                    <a:pt x="1272173" y="220390"/>
                  </a:lnTo>
                  <a:lnTo>
                    <a:pt x="1301282" y="252282"/>
                  </a:lnTo>
                  <a:lnTo>
                    <a:pt x="1327842" y="285800"/>
                  </a:lnTo>
                  <a:lnTo>
                    <a:pt x="1351732" y="320843"/>
                  </a:lnTo>
                  <a:lnTo>
                    <a:pt x="1372830" y="357309"/>
                  </a:lnTo>
                  <a:lnTo>
                    <a:pt x="1391015" y="395096"/>
                  </a:lnTo>
                  <a:lnTo>
                    <a:pt x="1406166" y="434103"/>
                  </a:lnTo>
                  <a:lnTo>
                    <a:pt x="1418161" y="474229"/>
                  </a:lnTo>
                  <a:lnTo>
                    <a:pt x="1426879" y="515371"/>
                  </a:lnTo>
                  <a:lnTo>
                    <a:pt x="1432199" y="557428"/>
                  </a:lnTo>
                  <a:lnTo>
                    <a:pt x="1433999" y="600299"/>
                  </a:lnTo>
                  <a:lnTo>
                    <a:pt x="1432199" y="643170"/>
                  </a:lnTo>
                  <a:lnTo>
                    <a:pt x="1426879" y="685228"/>
                  </a:lnTo>
                  <a:lnTo>
                    <a:pt x="1418161" y="726370"/>
                  </a:lnTo>
                  <a:lnTo>
                    <a:pt x="1406166" y="766496"/>
                  </a:lnTo>
                  <a:lnTo>
                    <a:pt x="1391015" y="805503"/>
                  </a:lnTo>
                  <a:lnTo>
                    <a:pt x="1372830" y="843290"/>
                  </a:lnTo>
                  <a:lnTo>
                    <a:pt x="1351732" y="879756"/>
                  </a:lnTo>
                  <a:lnTo>
                    <a:pt x="1327842" y="914799"/>
                  </a:lnTo>
                  <a:lnTo>
                    <a:pt x="1301282" y="948317"/>
                  </a:lnTo>
                  <a:lnTo>
                    <a:pt x="1272173" y="980209"/>
                  </a:lnTo>
                  <a:lnTo>
                    <a:pt x="1240636" y="1010373"/>
                  </a:lnTo>
                  <a:lnTo>
                    <a:pt x="1206793" y="1038708"/>
                  </a:lnTo>
                  <a:lnTo>
                    <a:pt x="1170765" y="1065112"/>
                  </a:lnTo>
                  <a:lnTo>
                    <a:pt x="1132673" y="1089483"/>
                  </a:lnTo>
                  <a:lnTo>
                    <a:pt x="1092639" y="1111720"/>
                  </a:lnTo>
                  <a:lnTo>
                    <a:pt x="1050783" y="1131722"/>
                  </a:lnTo>
                  <a:lnTo>
                    <a:pt x="1007228" y="1149386"/>
                  </a:lnTo>
                  <a:lnTo>
                    <a:pt x="962095" y="1164611"/>
                  </a:lnTo>
                  <a:lnTo>
                    <a:pt x="915505" y="1177296"/>
                  </a:lnTo>
                  <a:lnTo>
                    <a:pt x="867579" y="1187339"/>
                  </a:lnTo>
                  <a:lnTo>
                    <a:pt x="818438" y="1194638"/>
                  </a:lnTo>
                  <a:lnTo>
                    <a:pt x="768205" y="1199092"/>
                  </a:lnTo>
                  <a:lnTo>
                    <a:pt x="716999" y="1200599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43" name="Google Shape;143;p20"/>
          <p:cNvSpPr txBox="1"/>
          <p:nvPr/>
        </p:nvSpPr>
        <p:spPr>
          <a:xfrm>
            <a:off x="5663924" y="3945852"/>
            <a:ext cx="638700" cy="2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Trebuchet MS"/>
                <a:ea typeface="Trebuchet MS"/>
                <a:cs typeface="Trebuchet MS"/>
                <a:sym typeface="Trebuchet MS"/>
              </a:rPr>
              <a:t>Robotics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44" name="Google Shape;144;p20"/>
          <p:cNvGrpSpPr/>
          <p:nvPr/>
        </p:nvGrpSpPr>
        <p:grpSpPr>
          <a:xfrm>
            <a:off x="3649450" y="3772349"/>
            <a:ext cx="2574374" cy="1200785"/>
            <a:chOff x="4030450" y="3772349"/>
            <a:chExt cx="2574374" cy="1200785"/>
          </a:xfrm>
        </p:grpSpPr>
        <p:pic>
          <p:nvPicPr>
            <p:cNvPr id="145" name="Google Shape;145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23225" y="4203650"/>
              <a:ext cx="481599" cy="550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" name="Google Shape;146;p20"/>
            <p:cNvSpPr/>
            <p:nvPr/>
          </p:nvSpPr>
          <p:spPr>
            <a:xfrm>
              <a:off x="4030450" y="3772349"/>
              <a:ext cx="1434465" cy="1200785"/>
            </a:xfrm>
            <a:custGeom>
              <a:avLst/>
              <a:gdLst/>
              <a:ahLst/>
              <a:cxnLst/>
              <a:rect l="l" t="t" r="r" b="b"/>
              <a:pathLst>
                <a:path w="1434464" h="1200785" extrusionOk="0">
                  <a:moveTo>
                    <a:pt x="716999" y="1200599"/>
                  </a:moveTo>
                  <a:lnTo>
                    <a:pt x="665794" y="1199092"/>
                  </a:lnTo>
                  <a:lnTo>
                    <a:pt x="615561" y="1194638"/>
                  </a:lnTo>
                  <a:lnTo>
                    <a:pt x="566420" y="1187339"/>
                  </a:lnTo>
                  <a:lnTo>
                    <a:pt x="518494" y="1177296"/>
                  </a:lnTo>
                  <a:lnTo>
                    <a:pt x="471904" y="1164611"/>
                  </a:lnTo>
                  <a:lnTo>
                    <a:pt x="426771" y="1149386"/>
                  </a:lnTo>
                  <a:lnTo>
                    <a:pt x="383216" y="1131722"/>
                  </a:lnTo>
                  <a:lnTo>
                    <a:pt x="341360" y="1111720"/>
                  </a:lnTo>
                  <a:lnTo>
                    <a:pt x="301326" y="1089483"/>
                  </a:lnTo>
                  <a:lnTo>
                    <a:pt x="263234" y="1065112"/>
                  </a:lnTo>
                  <a:lnTo>
                    <a:pt x="227206" y="1038708"/>
                  </a:lnTo>
                  <a:lnTo>
                    <a:pt x="193363" y="1010373"/>
                  </a:lnTo>
                  <a:lnTo>
                    <a:pt x="161826" y="980209"/>
                  </a:lnTo>
                  <a:lnTo>
                    <a:pt x="132717" y="948317"/>
                  </a:lnTo>
                  <a:lnTo>
                    <a:pt x="106157" y="914799"/>
                  </a:lnTo>
                  <a:lnTo>
                    <a:pt x="82267" y="879756"/>
                  </a:lnTo>
                  <a:lnTo>
                    <a:pt x="61169" y="843290"/>
                  </a:lnTo>
                  <a:lnTo>
                    <a:pt x="42984" y="805503"/>
                  </a:lnTo>
                  <a:lnTo>
                    <a:pt x="27833" y="766496"/>
                  </a:lnTo>
                  <a:lnTo>
                    <a:pt x="15838" y="726370"/>
                  </a:lnTo>
                  <a:lnTo>
                    <a:pt x="7120" y="685228"/>
                  </a:lnTo>
                  <a:lnTo>
                    <a:pt x="1800" y="643170"/>
                  </a:lnTo>
                  <a:lnTo>
                    <a:pt x="0" y="600299"/>
                  </a:lnTo>
                  <a:lnTo>
                    <a:pt x="1800" y="557428"/>
                  </a:lnTo>
                  <a:lnTo>
                    <a:pt x="7120" y="515371"/>
                  </a:lnTo>
                  <a:lnTo>
                    <a:pt x="15838" y="474229"/>
                  </a:lnTo>
                  <a:lnTo>
                    <a:pt x="27833" y="434103"/>
                  </a:lnTo>
                  <a:lnTo>
                    <a:pt x="42984" y="395096"/>
                  </a:lnTo>
                  <a:lnTo>
                    <a:pt x="61169" y="357309"/>
                  </a:lnTo>
                  <a:lnTo>
                    <a:pt x="82267" y="320843"/>
                  </a:lnTo>
                  <a:lnTo>
                    <a:pt x="106157" y="285800"/>
                  </a:lnTo>
                  <a:lnTo>
                    <a:pt x="132717" y="252282"/>
                  </a:lnTo>
                  <a:lnTo>
                    <a:pt x="161826" y="220390"/>
                  </a:lnTo>
                  <a:lnTo>
                    <a:pt x="193363" y="190226"/>
                  </a:lnTo>
                  <a:lnTo>
                    <a:pt x="227206" y="161891"/>
                  </a:lnTo>
                  <a:lnTo>
                    <a:pt x="263234" y="135487"/>
                  </a:lnTo>
                  <a:lnTo>
                    <a:pt x="301326" y="111116"/>
                  </a:lnTo>
                  <a:lnTo>
                    <a:pt x="341360" y="88879"/>
                  </a:lnTo>
                  <a:lnTo>
                    <a:pt x="383216" y="68877"/>
                  </a:lnTo>
                  <a:lnTo>
                    <a:pt x="426771" y="51213"/>
                  </a:lnTo>
                  <a:lnTo>
                    <a:pt x="471904" y="35988"/>
                  </a:lnTo>
                  <a:lnTo>
                    <a:pt x="518494" y="23303"/>
                  </a:lnTo>
                  <a:lnTo>
                    <a:pt x="566420" y="13260"/>
                  </a:lnTo>
                  <a:lnTo>
                    <a:pt x="615561" y="5961"/>
                  </a:lnTo>
                  <a:lnTo>
                    <a:pt x="665794" y="1507"/>
                  </a:lnTo>
                  <a:lnTo>
                    <a:pt x="716999" y="0"/>
                  </a:lnTo>
                  <a:lnTo>
                    <a:pt x="768205" y="1507"/>
                  </a:lnTo>
                  <a:lnTo>
                    <a:pt x="818438" y="5961"/>
                  </a:lnTo>
                  <a:lnTo>
                    <a:pt x="867579" y="13260"/>
                  </a:lnTo>
                  <a:lnTo>
                    <a:pt x="915505" y="23303"/>
                  </a:lnTo>
                  <a:lnTo>
                    <a:pt x="962095" y="35988"/>
                  </a:lnTo>
                  <a:lnTo>
                    <a:pt x="1007228" y="51213"/>
                  </a:lnTo>
                  <a:lnTo>
                    <a:pt x="1050783" y="68877"/>
                  </a:lnTo>
                  <a:lnTo>
                    <a:pt x="1092639" y="88879"/>
                  </a:lnTo>
                  <a:lnTo>
                    <a:pt x="1132673" y="111116"/>
                  </a:lnTo>
                  <a:lnTo>
                    <a:pt x="1170765" y="135487"/>
                  </a:lnTo>
                  <a:lnTo>
                    <a:pt x="1206793" y="161891"/>
                  </a:lnTo>
                  <a:lnTo>
                    <a:pt x="1240636" y="190226"/>
                  </a:lnTo>
                  <a:lnTo>
                    <a:pt x="1272173" y="220390"/>
                  </a:lnTo>
                  <a:lnTo>
                    <a:pt x="1301282" y="252282"/>
                  </a:lnTo>
                  <a:lnTo>
                    <a:pt x="1327842" y="285800"/>
                  </a:lnTo>
                  <a:lnTo>
                    <a:pt x="1351732" y="320843"/>
                  </a:lnTo>
                  <a:lnTo>
                    <a:pt x="1372830" y="357309"/>
                  </a:lnTo>
                  <a:lnTo>
                    <a:pt x="1391015" y="395096"/>
                  </a:lnTo>
                  <a:lnTo>
                    <a:pt x="1406166" y="434103"/>
                  </a:lnTo>
                  <a:lnTo>
                    <a:pt x="1418161" y="474229"/>
                  </a:lnTo>
                  <a:lnTo>
                    <a:pt x="1426879" y="515371"/>
                  </a:lnTo>
                  <a:lnTo>
                    <a:pt x="1432199" y="557428"/>
                  </a:lnTo>
                  <a:lnTo>
                    <a:pt x="1433999" y="600299"/>
                  </a:lnTo>
                  <a:lnTo>
                    <a:pt x="1432199" y="643170"/>
                  </a:lnTo>
                  <a:lnTo>
                    <a:pt x="1426879" y="685228"/>
                  </a:lnTo>
                  <a:lnTo>
                    <a:pt x="1418161" y="726370"/>
                  </a:lnTo>
                  <a:lnTo>
                    <a:pt x="1406166" y="766496"/>
                  </a:lnTo>
                  <a:lnTo>
                    <a:pt x="1391015" y="805503"/>
                  </a:lnTo>
                  <a:lnTo>
                    <a:pt x="1372830" y="843290"/>
                  </a:lnTo>
                  <a:lnTo>
                    <a:pt x="1351732" y="879756"/>
                  </a:lnTo>
                  <a:lnTo>
                    <a:pt x="1327842" y="914799"/>
                  </a:lnTo>
                  <a:lnTo>
                    <a:pt x="1301282" y="948317"/>
                  </a:lnTo>
                  <a:lnTo>
                    <a:pt x="1272173" y="980209"/>
                  </a:lnTo>
                  <a:lnTo>
                    <a:pt x="1240636" y="1010373"/>
                  </a:lnTo>
                  <a:lnTo>
                    <a:pt x="1206793" y="1038708"/>
                  </a:lnTo>
                  <a:lnTo>
                    <a:pt x="1170765" y="1065112"/>
                  </a:lnTo>
                  <a:lnTo>
                    <a:pt x="1132673" y="1089483"/>
                  </a:lnTo>
                  <a:lnTo>
                    <a:pt x="1092639" y="1111720"/>
                  </a:lnTo>
                  <a:lnTo>
                    <a:pt x="1050783" y="1131722"/>
                  </a:lnTo>
                  <a:lnTo>
                    <a:pt x="1007228" y="1149386"/>
                  </a:lnTo>
                  <a:lnTo>
                    <a:pt x="962095" y="1164611"/>
                  </a:lnTo>
                  <a:lnTo>
                    <a:pt x="915505" y="1177296"/>
                  </a:lnTo>
                  <a:lnTo>
                    <a:pt x="867579" y="1187339"/>
                  </a:lnTo>
                  <a:lnTo>
                    <a:pt x="818438" y="1194638"/>
                  </a:lnTo>
                  <a:lnTo>
                    <a:pt x="768205" y="1199092"/>
                  </a:lnTo>
                  <a:lnTo>
                    <a:pt x="716999" y="1200599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47" name="Google Shape;147;p20"/>
          <p:cNvSpPr txBox="1"/>
          <p:nvPr/>
        </p:nvSpPr>
        <p:spPr>
          <a:xfrm>
            <a:off x="3997514" y="4015102"/>
            <a:ext cx="7386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75" rIns="0" bIns="0" anchor="t" anchorCtr="0">
            <a:spAutoFit/>
          </a:bodyPr>
          <a:lstStyle/>
          <a:p>
            <a:pPr marL="156845" marR="5080" lvl="0" indent="-144780" algn="l" rtl="0">
              <a:lnSpc>
                <a:spcPct val="119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Trebuchet MS"/>
                <a:ea typeface="Trebuchet MS"/>
                <a:cs typeface="Trebuchet MS"/>
                <a:sym typeface="Trebuchet MS"/>
              </a:rPr>
              <a:t>Computer  Vision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48" name="Google Shape;148;p20"/>
          <p:cNvGrpSpPr/>
          <p:nvPr/>
        </p:nvGrpSpPr>
        <p:grpSpPr>
          <a:xfrm>
            <a:off x="2153949" y="3772349"/>
            <a:ext cx="2453311" cy="1200785"/>
            <a:chOff x="2534949" y="3772349"/>
            <a:chExt cx="2453311" cy="1200785"/>
          </a:xfrm>
        </p:grpSpPr>
        <p:sp>
          <p:nvSpPr>
            <p:cNvPr id="149" name="Google Shape;149;p20"/>
            <p:cNvSpPr/>
            <p:nvPr/>
          </p:nvSpPr>
          <p:spPr>
            <a:xfrm>
              <a:off x="2534949" y="3772349"/>
              <a:ext cx="1434465" cy="1200785"/>
            </a:xfrm>
            <a:custGeom>
              <a:avLst/>
              <a:gdLst/>
              <a:ahLst/>
              <a:cxnLst/>
              <a:rect l="l" t="t" r="r" b="b"/>
              <a:pathLst>
                <a:path w="1434464" h="1200785" extrusionOk="0">
                  <a:moveTo>
                    <a:pt x="716999" y="1200599"/>
                  </a:moveTo>
                  <a:lnTo>
                    <a:pt x="665794" y="1199092"/>
                  </a:lnTo>
                  <a:lnTo>
                    <a:pt x="615561" y="1194638"/>
                  </a:lnTo>
                  <a:lnTo>
                    <a:pt x="566420" y="1187339"/>
                  </a:lnTo>
                  <a:lnTo>
                    <a:pt x="518494" y="1177296"/>
                  </a:lnTo>
                  <a:lnTo>
                    <a:pt x="471904" y="1164611"/>
                  </a:lnTo>
                  <a:lnTo>
                    <a:pt x="426771" y="1149386"/>
                  </a:lnTo>
                  <a:lnTo>
                    <a:pt x="383216" y="1131722"/>
                  </a:lnTo>
                  <a:lnTo>
                    <a:pt x="341361" y="1111720"/>
                  </a:lnTo>
                  <a:lnTo>
                    <a:pt x="301326" y="1089483"/>
                  </a:lnTo>
                  <a:lnTo>
                    <a:pt x="263234" y="1065112"/>
                  </a:lnTo>
                  <a:lnTo>
                    <a:pt x="227206" y="1038708"/>
                  </a:lnTo>
                  <a:lnTo>
                    <a:pt x="193363" y="1010373"/>
                  </a:lnTo>
                  <a:lnTo>
                    <a:pt x="161826" y="980209"/>
                  </a:lnTo>
                  <a:lnTo>
                    <a:pt x="132717" y="948317"/>
                  </a:lnTo>
                  <a:lnTo>
                    <a:pt x="106157" y="914799"/>
                  </a:lnTo>
                  <a:lnTo>
                    <a:pt x="82267" y="879756"/>
                  </a:lnTo>
                  <a:lnTo>
                    <a:pt x="61169" y="843290"/>
                  </a:lnTo>
                  <a:lnTo>
                    <a:pt x="42984" y="805503"/>
                  </a:lnTo>
                  <a:lnTo>
                    <a:pt x="27833" y="766496"/>
                  </a:lnTo>
                  <a:lnTo>
                    <a:pt x="15838" y="726370"/>
                  </a:lnTo>
                  <a:lnTo>
                    <a:pt x="7120" y="685228"/>
                  </a:lnTo>
                  <a:lnTo>
                    <a:pt x="1800" y="643170"/>
                  </a:lnTo>
                  <a:lnTo>
                    <a:pt x="0" y="600299"/>
                  </a:lnTo>
                  <a:lnTo>
                    <a:pt x="1800" y="557428"/>
                  </a:lnTo>
                  <a:lnTo>
                    <a:pt x="7120" y="515371"/>
                  </a:lnTo>
                  <a:lnTo>
                    <a:pt x="15838" y="474229"/>
                  </a:lnTo>
                  <a:lnTo>
                    <a:pt x="27833" y="434103"/>
                  </a:lnTo>
                  <a:lnTo>
                    <a:pt x="42984" y="395096"/>
                  </a:lnTo>
                  <a:lnTo>
                    <a:pt x="61169" y="357309"/>
                  </a:lnTo>
                  <a:lnTo>
                    <a:pt x="82267" y="320843"/>
                  </a:lnTo>
                  <a:lnTo>
                    <a:pt x="106157" y="285800"/>
                  </a:lnTo>
                  <a:lnTo>
                    <a:pt x="132717" y="252282"/>
                  </a:lnTo>
                  <a:lnTo>
                    <a:pt x="161826" y="220390"/>
                  </a:lnTo>
                  <a:lnTo>
                    <a:pt x="193363" y="190226"/>
                  </a:lnTo>
                  <a:lnTo>
                    <a:pt x="227206" y="161891"/>
                  </a:lnTo>
                  <a:lnTo>
                    <a:pt x="263234" y="135487"/>
                  </a:lnTo>
                  <a:lnTo>
                    <a:pt x="301326" y="111116"/>
                  </a:lnTo>
                  <a:lnTo>
                    <a:pt x="341361" y="88879"/>
                  </a:lnTo>
                  <a:lnTo>
                    <a:pt x="383216" y="68877"/>
                  </a:lnTo>
                  <a:lnTo>
                    <a:pt x="426771" y="51213"/>
                  </a:lnTo>
                  <a:lnTo>
                    <a:pt x="471904" y="35988"/>
                  </a:lnTo>
                  <a:lnTo>
                    <a:pt x="518494" y="23303"/>
                  </a:lnTo>
                  <a:lnTo>
                    <a:pt x="566420" y="13260"/>
                  </a:lnTo>
                  <a:lnTo>
                    <a:pt x="615561" y="5961"/>
                  </a:lnTo>
                  <a:lnTo>
                    <a:pt x="665794" y="1507"/>
                  </a:lnTo>
                  <a:lnTo>
                    <a:pt x="716999" y="0"/>
                  </a:lnTo>
                  <a:lnTo>
                    <a:pt x="768205" y="1507"/>
                  </a:lnTo>
                  <a:lnTo>
                    <a:pt x="818438" y="5961"/>
                  </a:lnTo>
                  <a:lnTo>
                    <a:pt x="867579" y="13260"/>
                  </a:lnTo>
                  <a:lnTo>
                    <a:pt x="915505" y="23303"/>
                  </a:lnTo>
                  <a:lnTo>
                    <a:pt x="962095" y="35988"/>
                  </a:lnTo>
                  <a:lnTo>
                    <a:pt x="1007228" y="51213"/>
                  </a:lnTo>
                  <a:lnTo>
                    <a:pt x="1050783" y="68877"/>
                  </a:lnTo>
                  <a:lnTo>
                    <a:pt x="1092639" y="88879"/>
                  </a:lnTo>
                  <a:lnTo>
                    <a:pt x="1132673" y="111116"/>
                  </a:lnTo>
                  <a:lnTo>
                    <a:pt x="1170765" y="135487"/>
                  </a:lnTo>
                  <a:lnTo>
                    <a:pt x="1206793" y="161891"/>
                  </a:lnTo>
                  <a:lnTo>
                    <a:pt x="1240636" y="190226"/>
                  </a:lnTo>
                  <a:lnTo>
                    <a:pt x="1272173" y="220390"/>
                  </a:lnTo>
                  <a:lnTo>
                    <a:pt x="1301282" y="252282"/>
                  </a:lnTo>
                  <a:lnTo>
                    <a:pt x="1327842" y="285800"/>
                  </a:lnTo>
                  <a:lnTo>
                    <a:pt x="1351732" y="320843"/>
                  </a:lnTo>
                  <a:lnTo>
                    <a:pt x="1372830" y="357309"/>
                  </a:lnTo>
                  <a:lnTo>
                    <a:pt x="1391015" y="395096"/>
                  </a:lnTo>
                  <a:lnTo>
                    <a:pt x="1406166" y="434103"/>
                  </a:lnTo>
                  <a:lnTo>
                    <a:pt x="1418161" y="474229"/>
                  </a:lnTo>
                  <a:lnTo>
                    <a:pt x="1426879" y="515371"/>
                  </a:lnTo>
                  <a:lnTo>
                    <a:pt x="1432199" y="557428"/>
                  </a:lnTo>
                  <a:lnTo>
                    <a:pt x="1433999" y="600299"/>
                  </a:lnTo>
                  <a:lnTo>
                    <a:pt x="1432199" y="643170"/>
                  </a:lnTo>
                  <a:lnTo>
                    <a:pt x="1426879" y="685228"/>
                  </a:lnTo>
                  <a:lnTo>
                    <a:pt x="1418161" y="726370"/>
                  </a:lnTo>
                  <a:lnTo>
                    <a:pt x="1406166" y="766496"/>
                  </a:lnTo>
                  <a:lnTo>
                    <a:pt x="1391015" y="805503"/>
                  </a:lnTo>
                  <a:lnTo>
                    <a:pt x="1372830" y="843290"/>
                  </a:lnTo>
                  <a:lnTo>
                    <a:pt x="1351732" y="879756"/>
                  </a:lnTo>
                  <a:lnTo>
                    <a:pt x="1327842" y="914799"/>
                  </a:lnTo>
                  <a:lnTo>
                    <a:pt x="1301282" y="948317"/>
                  </a:lnTo>
                  <a:lnTo>
                    <a:pt x="1272173" y="980209"/>
                  </a:lnTo>
                  <a:lnTo>
                    <a:pt x="1240636" y="1010373"/>
                  </a:lnTo>
                  <a:lnTo>
                    <a:pt x="1206793" y="1038708"/>
                  </a:lnTo>
                  <a:lnTo>
                    <a:pt x="1170765" y="1065112"/>
                  </a:lnTo>
                  <a:lnTo>
                    <a:pt x="1132673" y="1089483"/>
                  </a:lnTo>
                  <a:lnTo>
                    <a:pt x="1092639" y="1111720"/>
                  </a:lnTo>
                  <a:lnTo>
                    <a:pt x="1050783" y="1131722"/>
                  </a:lnTo>
                  <a:lnTo>
                    <a:pt x="1007228" y="1149386"/>
                  </a:lnTo>
                  <a:lnTo>
                    <a:pt x="962095" y="1164611"/>
                  </a:lnTo>
                  <a:lnTo>
                    <a:pt x="915505" y="1177296"/>
                  </a:lnTo>
                  <a:lnTo>
                    <a:pt x="867579" y="1187339"/>
                  </a:lnTo>
                  <a:lnTo>
                    <a:pt x="818438" y="1194638"/>
                  </a:lnTo>
                  <a:lnTo>
                    <a:pt x="768205" y="1199092"/>
                  </a:lnTo>
                  <a:lnTo>
                    <a:pt x="716999" y="1200599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150" name="Google Shape;150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506650" y="4427025"/>
              <a:ext cx="481610" cy="4280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1" name="Google Shape;151;p20"/>
          <p:cNvSpPr txBox="1"/>
          <p:nvPr/>
        </p:nvSpPr>
        <p:spPr>
          <a:xfrm>
            <a:off x="2580195" y="4015102"/>
            <a:ext cx="581700" cy="2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Trebuchet MS"/>
                <a:ea typeface="Trebuchet MS"/>
                <a:cs typeface="Trebuchet MS"/>
                <a:sym typeface="Trebuchet MS"/>
              </a:rPr>
              <a:t>Finance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52" name="Google Shape;152;p20"/>
          <p:cNvGrpSpPr/>
          <p:nvPr/>
        </p:nvGrpSpPr>
        <p:grpSpPr>
          <a:xfrm>
            <a:off x="1225300" y="2571737"/>
            <a:ext cx="1943000" cy="2271563"/>
            <a:chOff x="1606300" y="2571737"/>
            <a:chExt cx="1943000" cy="2271563"/>
          </a:xfrm>
        </p:grpSpPr>
        <p:pic>
          <p:nvPicPr>
            <p:cNvPr id="153" name="Google Shape;153;p2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954600" y="4367550"/>
              <a:ext cx="594700" cy="475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" name="Google Shape;154;p20"/>
            <p:cNvSpPr/>
            <p:nvPr/>
          </p:nvSpPr>
          <p:spPr>
            <a:xfrm>
              <a:off x="1606300" y="2571737"/>
              <a:ext cx="1567180" cy="1200785"/>
            </a:xfrm>
            <a:custGeom>
              <a:avLst/>
              <a:gdLst/>
              <a:ahLst/>
              <a:cxnLst/>
              <a:rect l="l" t="t" r="r" b="b"/>
              <a:pathLst>
                <a:path w="1567180" h="1200785" extrusionOk="0">
                  <a:moveTo>
                    <a:pt x="783299" y="1200599"/>
                  </a:moveTo>
                  <a:lnTo>
                    <a:pt x="729670" y="1199215"/>
                  </a:lnTo>
                  <a:lnTo>
                    <a:pt x="677010" y="1195119"/>
                  </a:lnTo>
                  <a:lnTo>
                    <a:pt x="625437" y="1188404"/>
                  </a:lnTo>
                  <a:lnTo>
                    <a:pt x="575067" y="1179156"/>
                  </a:lnTo>
                  <a:lnTo>
                    <a:pt x="526017" y="1167467"/>
                  </a:lnTo>
                  <a:lnTo>
                    <a:pt x="478404" y="1153425"/>
                  </a:lnTo>
                  <a:lnTo>
                    <a:pt x="432343" y="1137120"/>
                  </a:lnTo>
                  <a:lnTo>
                    <a:pt x="387953" y="1118641"/>
                  </a:lnTo>
                  <a:lnTo>
                    <a:pt x="345349" y="1098078"/>
                  </a:lnTo>
                  <a:lnTo>
                    <a:pt x="304648" y="1075520"/>
                  </a:lnTo>
                  <a:lnTo>
                    <a:pt x="265967" y="1051056"/>
                  </a:lnTo>
                  <a:lnTo>
                    <a:pt x="229423" y="1024776"/>
                  </a:lnTo>
                  <a:lnTo>
                    <a:pt x="195131" y="996769"/>
                  </a:lnTo>
                  <a:lnTo>
                    <a:pt x="163210" y="967125"/>
                  </a:lnTo>
                  <a:lnTo>
                    <a:pt x="133775" y="935933"/>
                  </a:lnTo>
                  <a:lnTo>
                    <a:pt x="106943" y="903282"/>
                  </a:lnTo>
                  <a:lnTo>
                    <a:pt x="82831" y="869263"/>
                  </a:lnTo>
                  <a:lnTo>
                    <a:pt x="61555" y="833963"/>
                  </a:lnTo>
                  <a:lnTo>
                    <a:pt x="43233" y="797474"/>
                  </a:lnTo>
                  <a:lnTo>
                    <a:pt x="27980" y="759883"/>
                  </a:lnTo>
                  <a:lnTo>
                    <a:pt x="15913" y="721281"/>
                  </a:lnTo>
                  <a:lnTo>
                    <a:pt x="7150" y="681757"/>
                  </a:lnTo>
                  <a:lnTo>
                    <a:pt x="1807" y="641400"/>
                  </a:lnTo>
                  <a:lnTo>
                    <a:pt x="0" y="600299"/>
                  </a:lnTo>
                  <a:lnTo>
                    <a:pt x="1807" y="559199"/>
                  </a:lnTo>
                  <a:lnTo>
                    <a:pt x="7150" y="518842"/>
                  </a:lnTo>
                  <a:lnTo>
                    <a:pt x="15913" y="479318"/>
                  </a:lnTo>
                  <a:lnTo>
                    <a:pt x="27980" y="440716"/>
                  </a:lnTo>
                  <a:lnTo>
                    <a:pt x="43233" y="403125"/>
                  </a:lnTo>
                  <a:lnTo>
                    <a:pt x="61555" y="366636"/>
                  </a:lnTo>
                  <a:lnTo>
                    <a:pt x="82831" y="331336"/>
                  </a:lnTo>
                  <a:lnTo>
                    <a:pt x="106943" y="297317"/>
                  </a:lnTo>
                  <a:lnTo>
                    <a:pt x="133775" y="264666"/>
                  </a:lnTo>
                  <a:lnTo>
                    <a:pt x="163210" y="233474"/>
                  </a:lnTo>
                  <a:lnTo>
                    <a:pt x="195131" y="203830"/>
                  </a:lnTo>
                  <a:lnTo>
                    <a:pt x="229423" y="175823"/>
                  </a:lnTo>
                  <a:lnTo>
                    <a:pt x="265967" y="149543"/>
                  </a:lnTo>
                  <a:lnTo>
                    <a:pt x="304648" y="125080"/>
                  </a:lnTo>
                  <a:lnTo>
                    <a:pt x="345349" y="102521"/>
                  </a:lnTo>
                  <a:lnTo>
                    <a:pt x="387953" y="81958"/>
                  </a:lnTo>
                  <a:lnTo>
                    <a:pt x="432343" y="63479"/>
                  </a:lnTo>
                  <a:lnTo>
                    <a:pt x="478404" y="47174"/>
                  </a:lnTo>
                  <a:lnTo>
                    <a:pt x="526017" y="33132"/>
                  </a:lnTo>
                  <a:lnTo>
                    <a:pt x="575067" y="21443"/>
                  </a:lnTo>
                  <a:lnTo>
                    <a:pt x="625437" y="12195"/>
                  </a:lnTo>
                  <a:lnTo>
                    <a:pt x="677010" y="5480"/>
                  </a:lnTo>
                  <a:lnTo>
                    <a:pt x="729670" y="1384"/>
                  </a:lnTo>
                  <a:lnTo>
                    <a:pt x="783299" y="0"/>
                  </a:lnTo>
                  <a:lnTo>
                    <a:pt x="836929" y="1384"/>
                  </a:lnTo>
                  <a:lnTo>
                    <a:pt x="889589" y="5480"/>
                  </a:lnTo>
                  <a:lnTo>
                    <a:pt x="941162" y="12195"/>
                  </a:lnTo>
                  <a:lnTo>
                    <a:pt x="991532" y="21443"/>
                  </a:lnTo>
                  <a:lnTo>
                    <a:pt x="1040582" y="33132"/>
                  </a:lnTo>
                  <a:lnTo>
                    <a:pt x="1088195" y="47174"/>
                  </a:lnTo>
                  <a:lnTo>
                    <a:pt x="1134256" y="63479"/>
                  </a:lnTo>
                  <a:lnTo>
                    <a:pt x="1178646" y="81958"/>
                  </a:lnTo>
                  <a:lnTo>
                    <a:pt x="1221250" y="102521"/>
                  </a:lnTo>
                  <a:lnTo>
                    <a:pt x="1261951" y="125080"/>
                  </a:lnTo>
                  <a:lnTo>
                    <a:pt x="1300632" y="149543"/>
                  </a:lnTo>
                  <a:lnTo>
                    <a:pt x="1337176" y="175823"/>
                  </a:lnTo>
                  <a:lnTo>
                    <a:pt x="1371468" y="203830"/>
                  </a:lnTo>
                  <a:lnTo>
                    <a:pt x="1403389" y="233474"/>
                  </a:lnTo>
                  <a:lnTo>
                    <a:pt x="1432824" y="264666"/>
                  </a:lnTo>
                  <a:lnTo>
                    <a:pt x="1459656" y="297317"/>
                  </a:lnTo>
                  <a:lnTo>
                    <a:pt x="1483768" y="331336"/>
                  </a:lnTo>
                  <a:lnTo>
                    <a:pt x="1505044" y="366636"/>
                  </a:lnTo>
                  <a:lnTo>
                    <a:pt x="1523366" y="403125"/>
                  </a:lnTo>
                  <a:lnTo>
                    <a:pt x="1538619" y="440716"/>
                  </a:lnTo>
                  <a:lnTo>
                    <a:pt x="1550686" y="479318"/>
                  </a:lnTo>
                  <a:lnTo>
                    <a:pt x="1559449" y="518842"/>
                  </a:lnTo>
                  <a:lnTo>
                    <a:pt x="1564792" y="559199"/>
                  </a:lnTo>
                  <a:lnTo>
                    <a:pt x="1566599" y="600299"/>
                  </a:lnTo>
                  <a:lnTo>
                    <a:pt x="1564792" y="641400"/>
                  </a:lnTo>
                  <a:lnTo>
                    <a:pt x="1559449" y="681757"/>
                  </a:lnTo>
                  <a:lnTo>
                    <a:pt x="1550686" y="721281"/>
                  </a:lnTo>
                  <a:lnTo>
                    <a:pt x="1538619" y="759883"/>
                  </a:lnTo>
                  <a:lnTo>
                    <a:pt x="1523366" y="797474"/>
                  </a:lnTo>
                  <a:lnTo>
                    <a:pt x="1505044" y="833963"/>
                  </a:lnTo>
                  <a:lnTo>
                    <a:pt x="1483768" y="869263"/>
                  </a:lnTo>
                  <a:lnTo>
                    <a:pt x="1459656" y="903282"/>
                  </a:lnTo>
                  <a:lnTo>
                    <a:pt x="1432824" y="935933"/>
                  </a:lnTo>
                  <a:lnTo>
                    <a:pt x="1403389" y="967125"/>
                  </a:lnTo>
                  <a:lnTo>
                    <a:pt x="1371468" y="996769"/>
                  </a:lnTo>
                  <a:lnTo>
                    <a:pt x="1337176" y="1024776"/>
                  </a:lnTo>
                  <a:lnTo>
                    <a:pt x="1300632" y="1051056"/>
                  </a:lnTo>
                  <a:lnTo>
                    <a:pt x="1261951" y="1075520"/>
                  </a:lnTo>
                  <a:lnTo>
                    <a:pt x="1221250" y="1098078"/>
                  </a:lnTo>
                  <a:lnTo>
                    <a:pt x="1178646" y="1118641"/>
                  </a:lnTo>
                  <a:lnTo>
                    <a:pt x="1134256" y="1137120"/>
                  </a:lnTo>
                  <a:lnTo>
                    <a:pt x="1088195" y="1153425"/>
                  </a:lnTo>
                  <a:lnTo>
                    <a:pt x="1040582" y="1167467"/>
                  </a:lnTo>
                  <a:lnTo>
                    <a:pt x="991532" y="1179156"/>
                  </a:lnTo>
                  <a:lnTo>
                    <a:pt x="941162" y="1188404"/>
                  </a:lnTo>
                  <a:lnTo>
                    <a:pt x="889589" y="1195119"/>
                  </a:lnTo>
                  <a:lnTo>
                    <a:pt x="836929" y="1199215"/>
                  </a:lnTo>
                  <a:lnTo>
                    <a:pt x="783299" y="1200599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55" name="Google Shape;155;p20"/>
          <p:cNvSpPr txBox="1"/>
          <p:nvPr/>
        </p:nvSpPr>
        <p:spPr>
          <a:xfrm>
            <a:off x="1586628" y="2814490"/>
            <a:ext cx="8445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75" rIns="0" bIns="0" anchor="t" anchorCtr="0">
            <a:spAutoFit/>
          </a:bodyPr>
          <a:lstStyle/>
          <a:p>
            <a:pPr marL="12700" marR="5080" lvl="0" indent="85090" algn="l" rtl="0">
              <a:lnSpc>
                <a:spcPct val="119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Trebuchet MS"/>
                <a:ea typeface="Trebuchet MS"/>
                <a:cs typeface="Trebuchet MS"/>
                <a:sym typeface="Trebuchet MS"/>
              </a:rPr>
              <a:t>Industrial  Automation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56" name="Google Shape;156;p20"/>
          <p:cNvGrpSpPr/>
          <p:nvPr/>
        </p:nvGrpSpPr>
        <p:grpSpPr>
          <a:xfrm>
            <a:off x="1767800" y="1960776"/>
            <a:ext cx="5207015" cy="1987586"/>
            <a:chOff x="2148800" y="1960776"/>
            <a:chExt cx="5207015" cy="1987586"/>
          </a:xfrm>
        </p:grpSpPr>
        <p:pic>
          <p:nvPicPr>
            <p:cNvPr id="157" name="Google Shape;157;p2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148800" y="3243325"/>
              <a:ext cx="481599" cy="481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" name="Google Shape;158;p20"/>
            <p:cNvSpPr/>
            <p:nvPr/>
          </p:nvSpPr>
          <p:spPr>
            <a:xfrm>
              <a:off x="5078570" y="1960776"/>
              <a:ext cx="665480" cy="571500"/>
            </a:xfrm>
            <a:custGeom>
              <a:avLst/>
              <a:gdLst/>
              <a:ahLst/>
              <a:cxnLst/>
              <a:rect l="l" t="t" r="r" b="b"/>
              <a:pathLst>
                <a:path w="665479" h="571500" extrusionOk="0">
                  <a:moveTo>
                    <a:pt x="664888" y="0"/>
                  </a:moveTo>
                  <a:lnTo>
                    <a:pt x="660007" y="45849"/>
                  </a:lnTo>
                  <a:lnTo>
                    <a:pt x="646038" y="87440"/>
                  </a:lnTo>
                  <a:lnTo>
                    <a:pt x="623991" y="125222"/>
                  </a:lnTo>
                  <a:lnTo>
                    <a:pt x="594875" y="159645"/>
                  </a:lnTo>
                  <a:lnTo>
                    <a:pt x="559700" y="191160"/>
                  </a:lnTo>
                  <a:lnTo>
                    <a:pt x="519477" y="220217"/>
                  </a:lnTo>
                  <a:lnTo>
                    <a:pt x="475214" y="247265"/>
                  </a:lnTo>
                  <a:lnTo>
                    <a:pt x="427921" y="272755"/>
                  </a:lnTo>
                  <a:lnTo>
                    <a:pt x="378609" y="297138"/>
                  </a:lnTo>
                  <a:lnTo>
                    <a:pt x="328288" y="320863"/>
                  </a:lnTo>
                  <a:lnTo>
                    <a:pt x="277966" y="344387"/>
                  </a:lnTo>
                  <a:lnTo>
                    <a:pt x="228654" y="368196"/>
                  </a:lnTo>
                  <a:lnTo>
                    <a:pt x="181362" y="392781"/>
                  </a:lnTo>
                  <a:lnTo>
                    <a:pt x="137099" y="418633"/>
                  </a:lnTo>
                  <a:lnTo>
                    <a:pt x="96875" y="446244"/>
                  </a:lnTo>
                  <a:lnTo>
                    <a:pt x="53814" y="483982"/>
                  </a:lnTo>
                  <a:lnTo>
                    <a:pt x="20614" y="526197"/>
                  </a:lnTo>
                  <a:lnTo>
                    <a:pt x="3372" y="561374"/>
                  </a:lnTo>
                  <a:lnTo>
                    <a:pt x="2614" y="563420"/>
                  </a:lnTo>
                  <a:lnTo>
                    <a:pt x="199" y="570693"/>
                  </a:lnTo>
                  <a:lnTo>
                    <a:pt x="0" y="571357"/>
                  </a:lnTo>
                </a:path>
              </a:pathLst>
            </a:custGeom>
            <a:noFill/>
            <a:ln w="9525" cap="flat" cmpd="sng">
              <a:solidFill>
                <a:srgbClr val="685D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" name="Google Shape;159;p20"/>
            <p:cNvSpPr/>
            <p:nvPr/>
          </p:nvSpPr>
          <p:spPr>
            <a:xfrm>
              <a:off x="5063004" y="2529845"/>
              <a:ext cx="31750" cy="45085"/>
            </a:xfrm>
            <a:custGeom>
              <a:avLst/>
              <a:gdLst/>
              <a:ahLst/>
              <a:cxnLst/>
              <a:rect l="l" t="t" r="r" b="b"/>
              <a:pathLst>
                <a:path w="31750" h="45085" extrusionOk="0">
                  <a:moveTo>
                    <a:pt x="9278" y="45053"/>
                  </a:moveTo>
                  <a:lnTo>
                    <a:pt x="0" y="0"/>
                  </a:lnTo>
                  <a:lnTo>
                    <a:pt x="31130" y="4576"/>
                  </a:lnTo>
                  <a:lnTo>
                    <a:pt x="9278" y="45053"/>
                  </a:lnTo>
                  <a:close/>
                </a:path>
              </a:pathLst>
            </a:custGeom>
            <a:solidFill>
              <a:srgbClr val="685D4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" name="Google Shape;160;p20"/>
            <p:cNvSpPr/>
            <p:nvPr/>
          </p:nvSpPr>
          <p:spPr>
            <a:xfrm>
              <a:off x="5063004" y="2529845"/>
              <a:ext cx="31750" cy="45085"/>
            </a:xfrm>
            <a:custGeom>
              <a:avLst/>
              <a:gdLst/>
              <a:ahLst/>
              <a:cxnLst/>
              <a:rect l="l" t="t" r="r" b="b"/>
              <a:pathLst>
                <a:path w="31750" h="45085" extrusionOk="0">
                  <a:moveTo>
                    <a:pt x="0" y="0"/>
                  </a:moveTo>
                  <a:lnTo>
                    <a:pt x="9278" y="45053"/>
                  </a:lnTo>
                  <a:lnTo>
                    <a:pt x="31130" y="457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85D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" name="Google Shape;161;p20"/>
            <p:cNvSpPr/>
            <p:nvPr/>
          </p:nvSpPr>
          <p:spPr>
            <a:xfrm>
              <a:off x="5084716" y="3425380"/>
              <a:ext cx="772795" cy="454025"/>
            </a:xfrm>
            <a:custGeom>
              <a:avLst/>
              <a:gdLst/>
              <a:ahLst/>
              <a:cxnLst/>
              <a:rect l="l" t="t" r="r" b="b"/>
              <a:pathLst>
                <a:path w="772795" h="454025" extrusionOk="0">
                  <a:moveTo>
                    <a:pt x="772312" y="453542"/>
                  </a:moveTo>
                  <a:lnTo>
                    <a:pt x="753985" y="388188"/>
                  </a:lnTo>
                  <a:lnTo>
                    <a:pt x="703732" y="333281"/>
                  </a:lnTo>
                  <a:lnTo>
                    <a:pt x="668851" y="309069"/>
                  </a:lnTo>
                  <a:lnTo>
                    <a:pt x="628648" y="286656"/>
                  </a:lnTo>
                  <a:lnTo>
                    <a:pt x="584012" y="265772"/>
                  </a:lnTo>
                  <a:lnTo>
                    <a:pt x="535828" y="246146"/>
                  </a:lnTo>
                  <a:lnTo>
                    <a:pt x="484984" y="227507"/>
                  </a:lnTo>
                  <a:lnTo>
                    <a:pt x="432367" y="209584"/>
                  </a:lnTo>
                  <a:lnTo>
                    <a:pt x="378862" y="192106"/>
                  </a:lnTo>
                  <a:lnTo>
                    <a:pt x="329795" y="176240"/>
                  </a:lnTo>
                  <a:lnTo>
                    <a:pt x="281411" y="160288"/>
                  </a:lnTo>
                  <a:lnTo>
                    <a:pt x="234392" y="144017"/>
                  </a:lnTo>
                  <a:lnTo>
                    <a:pt x="189423" y="127193"/>
                  </a:lnTo>
                  <a:lnTo>
                    <a:pt x="147187" y="109583"/>
                  </a:lnTo>
                  <a:lnTo>
                    <a:pt x="108365" y="90955"/>
                  </a:lnTo>
                  <a:lnTo>
                    <a:pt x="58032" y="60592"/>
                  </a:lnTo>
                  <a:lnTo>
                    <a:pt x="19224" y="26627"/>
                  </a:lnTo>
                  <a:lnTo>
                    <a:pt x="4864" y="8048"/>
                  </a:lnTo>
                  <a:lnTo>
                    <a:pt x="3819" y="6451"/>
                  </a:lnTo>
                  <a:lnTo>
                    <a:pt x="2813" y="4842"/>
                  </a:lnTo>
                  <a:lnTo>
                    <a:pt x="1848" y="3220"/>
                  </a:lnTo>
                  <a:lnTo>
                    <a:pt x="1365" y="2409"/>
                  </a:lnTo>
                  <a:lnTo>
                    <a:pt x="892" y="1595"/>
                  </a:lnTo>
                  <a:lnTo>
                    <a:pt x="429" y="778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85D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2" name="Google Shape;162;p20"/>
            <p:cNvSpPr/>
            <p:nvPr/>
          </p:nvSpPr>
          <p:spPr>
            <a:xfrm>
              <a:off x="5069504" y="3383586"/>
              <a:ext cx="30480" cy="46355"/>
            </a:xfrm>
            <a:custGeom>
              <a:avLst/>
              <a:gdLst/>
              <a:ahLst/>
              <a:cxnLst/>
              <a:rect l="l" t="t" r="r" b="b"/>
              <a:pathLst>
                <a:path w="30479" h="46354" extrusionOk="0">
                  <a:moveTo>
                    <a:pt x="0" y="45809"/>
                  </a:moveTo>
                  <a:lnTo>
                    <a:pt x="4178" y="0"/>
                  </a:lnTo>
                  <a:lnTo>
                    <a:pt x="30423" y="37778"/>
                  </a:lnTo>
                  <a:lnTo>
                    <a:pt x="0" y="45809"/>
                  </a:lnTo>
                  <a:close/>
                </a:path>
              </a:pathLst>
            </a:custGeom>
            <a:solidFill>
              <a:srgbClr val="685D4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" name="Google Shape;163;p20"/>
            <p:cNvSpPr/>
            <p:nvPr/>
          </p:nvSpPr>
          <p:spPr>
            <a:xfrm>
              <a:off x="5069504" y="3383586"/>
              <a:ext cx="30480" cy="46355"/>
            </a:xfrm>
            <a:custGeom>
              <a:avLst/>
              <a:gdLst/>
              <a:ahLst/>
              <a:cxnLst/>
              <a:rect l="l" t="t" r="r" b="b"/>
              <a:pathLst>
                <a:path w="30479" h="46354" extrusionOk="0">
                  <a:moveTo>
                    <a:pt x="30423" y="37778"/>
                  </a:moveTo>
                  <a:lnTo>
                    <a:pt x="4178" y="0"/>
                  </a:lnTo>
                  <a:lnTo>
                    <a:pt x="0" y="45809"/>
                  </a:lnTo>
                  <a:lnTo>
                    <a:pt x="30423" y="37778"/>
                  </a:lnTo>
                  <a:close/>
                </a:path>
              </a:pathLst>
            </a:custGeom>
            <a:noFill/>
            <a:ln w="9525" cap="flat" cmpd="sng">
              <a:solidFill>
                <a:srgbClr val="685D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164" name="Google Shape;164;p2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567271" y="3540407"/>
              <a:ext cx="184940" cy="2367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" name="Google Shape;165;p20"/>
            <p:cNvSpPr/>
            <p:nvPr/>
          </p:nvSpPr>
          <p:spPr>
            <a:xfrm>
              <a:off x="3758945" y="3427028"/>
              <a:ext cx="310515" cy="521334"/>
            </a:xfrm>
            <a:custGeom>
              <a:avLst/>
              <a:gdLst/>
              <a:ahLst/>
              <a:cxnLst/>
              <a:rect l="l" t="t" r="r" b="b"/>
              <a:pathLst>
                <a:path w="310514" h="521335" extrusionOk="0">
                  <a:moveTo>
                    <a:pt x="0" y="521145"/>
                  </a:moveTo>
                  <a:lnTo>
                    <a:pt x="4591" y="461927"/>
                  </a:lnTo>
                  <a:lnTo>
                    <a:pt x="17448" y="410355"/>
                  </a:lnTo>
                  <a:lnTo>
                    <a:pt x="37193" y="365225"/>
                  </a:lnTo>
                  <a:lnTo>
                    <a:pt x="62448" y="325336"/>
                  </a:lnTo>
                  <a:lnTo>
                    <a:pt x="91836" y="289484"/>
                  </a:lnTo>
                  <a:lnTo>
                    <a:pt x="123979" y="256468"/>
                  </a:lnTo>
                  <a:lnTo>
                    <a:pt x="157499" y="225083"/>
                  </a:lnTo>
                  <a:lnTo>
                    <a:pt x="186877" y="198001"/>
                  </a:lnTo>
                  <a:lnTo>
                    <a:pt x="215332" y="170359"/>
                  </a:lnTo>
                  <a:lnTo>
                    <a:pt x="241940" y="141271"/>
                  </a:lnTo>
                  <a:lnTo>
                    <a:pt x="265781" y="109848"/>
                  </a:lnTo>
                  <a:lnTo>
                    <a:pt x="285930" y="75201"/>
                  </a:lnTo>
                  <a:lnTo>
                    <a:pt x="301464" y="36444"/>
                  </a:lnTo>
                  <a:lnTo>
                    <a:pt x="309532" y="4144"/>
                  </a:lnTo>
                  <a:lnTo>
                    <a:pt x="310272" y="0"/>
                  </a:lnTo>
                </a:path>
              </a:pathLst>
            </a:custGeom>
            <a:noFill/>
            <a:ln w="9525" cap="flat" cmpd="sng">
              <a:solidFill>
                <a:srgbClr val="685D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" name="Google Shape;166;p20"/>
            <p:cNvSpPr/>
            <p:nvPr/>
          </p:nvSpPr>
          <p:spPr>
            <a:xfrm>
              <a:off x="4053539" y="3383950"/>
              <a:ext cx="31750" cy="44450"/>
            </a:xfrm>
            <a:custGeom>
              <a:avLst/>
              <a:gdLst/>
              <a:ahLst/>
              <a:cxnLst/>
              <a:rect l="l" t="t" r="r" b="b"/>
              <a:pathLst>
                <a:path w="31750" h="44450" extrusionOk="0">
                  <a:moveTo>
                    <a:pt x="31357" y="44378"/>
                  </a:moveTo>
                  <a:lnTo>
                    <a:pt x="0" y="41775"/>
                  </a:lnTo>
                  <a:lnTo>
                    <a:pt x="19254" y="0"/>
                  </a:lnTo>
                  <a:lnTo>
                    <a:pt x="31357" y="44378"/>
                  </a:lnTo>
                  <a:close/>
                </a:path>
              </a:pathLst>
            </a:custGeom>
            <a:solidFill>
              <a:srgbClr val="685D4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" name="Google Shape;167;p20"/>
            <p:cNvSpPr/>
            <p:nvPr/>
          </p:nvSpPr>
          <p:spPr>
            <a:xfrm>
              <a:off x="4053539" y="3383950"/>
              <a:ext cx="31750" cy="44450"/>
            </a:xfrm>
            <a:custGeom>
              <a:avLst/>
              <a:gdLst/>
              <a:ahLst/>
              <a:cxnLst/>
              <a:rect l="l" t="t" r="r" b="b"/>
              <a:pathLst>
                <a:path w="31750" h="44450" extrusionOk="0">
                  <a:moveTo>
                    <a:pt x="31357" y="44378"/>
                  </a:moveTo>
                  <a:lnTo>
                    <a:pt x="19254" y="0"/>
                  </a:lnTo>
                  <a:lnTo>
                    <a:pt x="0" y="41775"/>
                  </a:lnTo>
                  <a:lnTo>
                    <a:pt x="31357" y="44378"/>
                  </a:lnTo>
                  <a:close/>
                </a:path>
              </a:pathLst>
            </a:custGeom>
            <a:noFill/>
            <a:ln w="9525" cap="flat" cmpd="sng">
              <a:solidFill>
                <a:srgbClr val="685D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8" name="Google Shape;168;p20"/>
            <p:cNvSpPr/>
            <p:nvPr/>
          </p:nvSpPr>
          <p:spPr>
            <a:xfrm>
              <a:off x="3172899" y="2981022"/>
              <a:ext cx="637540" cy="191135"/>
            </a:xfrm>
            <a:custGeom>
              <a:avLst/>
              <a:gdLst/>
              <a:ahLst/>
              <a:cxnLst/>
              <a:rect l="l" t="t" r="r" b="b"/>
              <a:pathLst>
                <a:path w="637539" h="191135" extrusionOk="0">
                  <a:moveTo>
                    <a:pt x="0" y="191014"/>
                  </a:moveTo>
                  <a:lnTo>
                    <a:pt x="69354" y="188203"/>
                  </a:lnTo>
                  <a:lnTo>
                    <a:pt x="129597" y="180329"/>
                  </a:lnTo>
                  <a:lnTo>
                    <a:pt x="182247" y="168238"/>
                  </a:lnTo>
                  <a:lnTo>
                    <a:pt x="228821" y="152772"/>
                  </a:lnTo>
                  <a:lnTo>
                    <a:pt x="270839" y="134775"/>
                  </a:lnTo>
                  <a:lnTo>
                    <a:pt x="309818" y="115092"/>
                  </a:lnTo>
                  <a:lnTo>
                    <a:pt x="347277" y="94564"/>
                  </a:lnTo>
                  <a:lnTo>
                    <a:pt x="380001" y="76574"/>
                  </a:lnTo>
                  <a:lnTo>
                    <a:pt x="413741" y="59149"/>
                  </a:lnTo>
                  <a:lnTo>
                    <a:pt x="449514" y="42854"/>
                  </a:lnTo>
                  <a:lnTo>
                    <a:pt x="488339" y="28255"/>
                  </a:lnTo>
                  <a:lnTo>
                    <a:pt x="531232" y="15916"/>
                  </a:lnTo>
                  <a:lnTo>
                    <a:pt x="579212" y="6403"/>
                  </a:lnTo>
                  <a:lnTo>
                    <a:pt x="619147" y="1463"/>
                  </a:lnTo>
                  <a:lnTo>
                    <a:pt x="633295" y="281"/>
                  </a:lnTo>
                  <a:lnTo>
                    <a:pt x="637381" y="0"/>
                  </a:lnTo>
                </a:path>
              </a:pathLst>
            </a:custGeom>
            <a:noFill/>
            <a:ln w="9525" cap="flat" cmpd="sng">
              <a:solidFill>
                <a:srgbClr val="685D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9" name="Google Shape;169;p20"/>
            <p:cNvSpPr/>
            <p:nvPr/>
          </p:nvSpPr>
          <p:spPr>
            <a:xfrm>
              <a:off x="3809762" y="296529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 extrusionOk="0">
                  <a:moveTo>
                    <a:pt x="1037" y="31448"/>
                  </a:moveTo>
                  <a:lnTo>
                    <a:pt x="0" y="0"/>
                  </a:lnTo>
                  <a:lnTo>
                    <a:pt x="43720" y="14298"/>
                  </a:lnTo>
                  <a:lnTo>
                    <a:pt x="1037" y="31448"/>
                  </a:lnTo>
                  <a:close/>
                </a:path>
              </a:pathLst>
            </a:custGeom>
            <a:solidFill>
              <a:srgbClr val="685D4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" name="Google Shape;170;p20"/>
            <p:cNvSpPr/>
            <p:nvPr/>
          </p:nvSpPr>
          <p:spPr>
            <a:xfrm>
              <a:off x="3809762" y="296529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 extrusionOk="0">
                  <a:moveTo>
                    <a:pt x="1037" y="31448"/>
                  </a:moveTo>
                  <a:lnTo>
                    <a:pt x="43720" y="14298"/>
                  </a:lnTo>
                  <a:lnTo>
                    <a:pt x="0" y="0"/>
                  </a:lnTo>
                  <a:lnTo>
                    <a:pt x="1037" y="31448"/>
                  </a:lnTo>
                  <a:close/>
                </a:path>
              </a:pathLst>
            </a:custGeom>
            <a:noFill/>
            <a:ln w="9525" cap="flat" cmpd="sng">
              <a:solidFill>
                <a:srgbClr val="685D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" name="Google Shape;171;p20"/>
            <p:cNvSpPr/>
            <p:nvPr/>
          </p:nvSpPr>
          <p:spPr>
            <a:xfrm>
              <a:off x="5921350" y="2319549"/>
              <a:ext cx="1434465" cy="1200785"/>
            </a:xfrm>
            <a:custGeom>
              <a:avLst/>
              <a:gdLst/>
              <a:ahLst/>
              <a:cxnLst/>
              <a:rect l="l" t="t" r="r" b="b"/>
              <a:pathLst>
                <a:path w="1434465" h="1200785" extrusionOk="0">
                  <a:moveTo>
                    <a:pt x="716999" y="1200599"/>
                  </a:moveTo>
                  <a:lnTo>
                    <a:pt x="665794" y="1199092"/>
                  </a:lnTo>
                  <a:lnTo>
                    <a:pt x="615561" y="1194638"/>
                  </a:lnTo>
                  <a:lnTo>
                    <a:pt x="566420" y="1187339"/>
                  </a:lnTo>
                  <a:lnTo>
                    <a:pt x="518494" y="1177296"/>
                  </a:lnTo>
                  <a:lnTo>
                    <a:pt x="471904" y="1164611"/>
                  </a:lnTo>
                  <a:lnTo>
                    <a:pt x="426771" y="1149386"/>
                  </a:lnTo>
                  <a:lnTo>
                    <a:pt x="383216" y="1131722"/>
                  </a:lnTo>
                  <a:lnTo>
                    <a:pt x="341360" y="1111720"/>
                  </a:lnTo>
                  <a:lnTo>
                    <a:pt x="301326" y="1089483"/>
                  </a:lnTo>
                  <a:lnTo>
                    <a:pt x="263234" y="1065112"/>
                  </a:lnTo>
                  <a:lnTo>
                    <a:pt x="227206" y="1038708"/>
                  </a:lnTo>
                  <a:lnTo>
                    <a:pt x="193363" y="1010373"/>
                  </a:lnTo>
                  <a:lnTo>
                    <a:pt x="161826" y="980209"/>
                  </a:lnTo>
                  <a:lnTo>
                    <a:pt x="132717" y="948317"/>
                  </a:lnTo>
                  <a:lnTo>
                    <a:pt x="106157" y="914799"/>
                  </a:lnTo>
                  <a:lnTo>
                    <a:pt x="82267" y="879756"/>
                  </a:lnTo>
                  <a:lnTo>
                    <a:pt x="61169" y="843290"/>
                  </a:lnTo>
                  <a:lnTo>
                    <a:pt x="42984" y="805503"/>
                  </a:lnTo>
                  <a:lnTo>
                    <a:pt x="27833" y="766496"/>
                  </a:lnTo>
                  <a:lnTo>
                    <a:pt x="15838" y="726370"/>
                  </a:lnTo>
                  <a:lnTo>
                    <a:pt x="7120" y="685228"/>
                  </a:lnTo>
                  <a:lnTo>
                    <a:pt x="1800" y="643170"/>
                  </a:lnTo>
                  <a:lnTo>
                    <a:pt x="0" y="600299"/>
                  </a:lnTo>
                  <a:lnTo>
                    <a:pt x="1800" y="557429"/>
                  </a:lnTo>
                  <a:lnTo>
                    <a:pt x="7120" y="515371"/>
                  </a:lnTo>
                  <a:lnTo>
                    <a:pt x="15838" y="474229"/>
                  </a:lnTo>
                  <a:lnTo>
                    <a:pt x="27833" y="434103"/>
                  </a:lnTo>
                  <a:lnTo>
                    <a:pt x="42984" y="395096"/>
                  </a:lnTo>
                  <a:lnTo>
                    <a:pt x="61169" y="357309"/>
                  </a:lnTo>
                  <a:lnTo>
                    <a:pt x="82267" y="320843"/>
                  </a:lnTo>
                  <a:lnTo>
                    <a:pt x="106157" y="285800"/>
                  </a:lnTo>
                  <a:lnTo>
                    <a:pt x="132717" y="252282"/>
                  </a:lnTo>
                  <a:lnTo>
                    <a:pt x="161826" y="220390"/>
                  </a:lnTo>
                  <a:lnTo>
                    <a:pt x="193363" y="190226"/>
                  </a:lnTo>
                  <a:lnTo>
                    <a:pt x="227206" y="161891"/>
                  </a:lnTo>
                  <a:lnTo>
                    <a:pt x="263234" y="135487"/>
                  </a:lnTo>
                  <a:lnTo>
                    <a:pt x="301326" y="111116"/>
                  </a:lnTo>
                  <a:lnTo>
                    <a:pt x="341360" y="88879"/>
                  </a:lnTo>
                  <a:lnTo>
                    <a:pt x="383216" y="68877"/>
                  </a:lnTo>
                  <a:lnTo>
                    <a:pt x="426771" y="51213"/>
                  </a:lnTo>
                  <a:lnTo>
                    <a:pt x="471904" y="35988"/>
                  </a:lnTo>
                  <a:lnTo>
                    <a:pt x="518494" y="23303"/>
                  </a:lnTo>
                  <a:lnTo>
                    <a:pt x="566420" y="13260"/>
                  </a:lnTo>
                  <a:lnTo>
                    <a:pt x="615561" y="5961"/>
                  </a:lnTo>
                  <a:lnTo>
                    <a:pt x="665794" y="1507"/>
                  </a:lnTo>
                  <a:lnTo>
                    <a:pt x="716999" y="0"/>
                  </a:lnTo>
                  <a:lnTo>
                    <a:pt x="768205" y="1507"/>
                  </a:lnTo>
                  <a:lnTo>
                    <a:pt x="818438" y="5961"/>
                  </a:lnTo>
                  <a:lnTo>
                    <a:pt x="867579" y="13260"/>
                  </a:lnTo>
                  <a:lnTo>
                    <a:pt x="915505" y="23303"/>
                  </a:lnTo>
                  <a:lnTo>
                    <a:pt x="962095" y="35988"/>
                  </a:lnTo>
                  <a:lnTo>
                    <a:pt x="1007228" y="51213"/>
                  </a:lnTo>
                  <a:lnTo>
                    <a:pt x="1050783" y="68877"/>
                  </a:lnTo>
                  <a:lnTo>
                    <a:pt x="1092639" y="88879"/>
                  </a:lnTo>
                  <a:lnTo>
                    <a:pt x="1132673" y="111116"/>
                  </a:lnTo>
                  <a:lnTo>
                    <a:pt x="1170765" y="135487"/>
                  </a:lnTo>
                  <a:lnTo>
                    <a:pt x="1206793" y="161891"/>
                  </a:lnTo>
                  <a:lnTo>
                    <a:pt x="1240636" y="190226"/>
                  </a:lnTo>
                  <a:lnTo>
                    <a:pt x="1272173" y="220390"/>
                  </a:lnTo>
                  <a:lnTo>
                    <a:pt x="1301282" y="252282"/>
                  </a:lnTo>
                  <a:lnTo>
                    <a:pt x="1327842" y="285800"/>
                  </a:lnTo>
                  <a:lnTo>
                    <a:pt x="1351732" y="320843"/>
                  </a:lnTo>
                  <a:lnTo>
                    <a:pt x="1372830" y="357309"/>
                  </a:lnTo>
                  <a:lnTo>
                    <a:pt x="1391015" y="395096"/>
                  </a:lnTo>
                  <a:lnTo>
                    <a:pt x="1406166" y="434103"/>
                  </a:lnTo>
                  <a:lnTo>
                    <a:pt x="1418161" y="474229"/>
                  </a:lnTo>
                  <a:lnTo>
                    <a:pt x="1426879" y="515371"/>
                  </a:lnTo>
                  <a:lnTo>
                    <a:pt x="1432199" y="557429"/>
                  </a:lnTo>
                  <a:lnTo>
                    <a:pt x="1433999" y="600299"/>
                  </a:lnTo>
                  <a:lnTo>
                    <a:pt x="1432199" y="643170"/>
                  </a:lnTo>
                  <a:lnTo>
                    <a:pt x="1426879" y="685228"/>
                  </a:lnTo>
                  <a:lnTo>
                    <a:pt x="1418161" y="726370"/>
                  </a:lnTo>
                  <a:lnTo>
                    <a:pt x="1406166" y="766496"/>
                  </a:lnTo>
                  <a:lnTo>
                    <a:pt x="1391015" y="805503"/>
                  </a:lnTo>
                  <a:lnTo>
                    <a:pt x="1372830" y="843290"/>
                  </a:lnTo>
                  <a:lnTo>
                    <a:pt x="1351732" y="879756"/>
                  </a:lnTo>
                  <a:lnTo>
                    <a:pt x="1327842" y="914799"/>
                  </a:lnTo>
                  <a:lnTo>
                    <a:pt x="1301282" y="948317"/>
                  </a:lnTo>
                  <a:lnTo>
                    <a:pt x="1272173" y="980209"/>
                  </a:lnTo>
                  <a:lnTo>
                    <a:pt x="1240636" y="1010373"/>
                  </a:lnTo>
                  <a:lnTo>
                    <a:pt x="1206793" y="1038708"/>
                  </a:lnTo>
                  <a:lnTo>
                    <a:pt x="1170765" y="1065112"/>
                  </a:lnTo>
                  <a:lnTo>
                    <a:pt x="1132673" y="1089483"/>
                  </a:lnTo>
                  <a:lnTo>
                    <a:pt x="1092639" y="1111720"/>
                  </a:lnTo>
                  <a:lnTo>
                    <a:pt x="1050783" y="1131722"/>
                  </a:lnTo>
                  <a:lnTo>
                    <a:pt x="1007228" y="1149386"/>
                  </a:lnTo>
                  <a:lnTo>
                    <a:pt x="962095" y="1164611"/>
                  </a:lnTo>
                  <a:lnTo>
                    <a:pt x="915505" y="1177296"/>
                  </a:lnTo>
                  <a:lnTo>
                    <a:pt x="867579" y="1187339"/>
                  </a:lnTo>
                  <a:lnTo>
                    <a:pt x="818438" y="1194638"/>
                  </a:lnTo>
                  <a:lnTo>
                    <a:pt x="768205" y="1199092"/>
                  </a:lnTo>
                  <a:lnTo>
                    <a:pt x="716999" y="1200599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72" name="Google Shape;172;p20"/>
          <p:cNvSpPr txBox="1"/>
          <p:nvPr/>
        </p:nvSpPr>
        <p:spPr>
          <a:xfrm>
            <a:off x="5956384" y="2562302"/>
            <a:ext cx="602100" cy="2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Trebuchet MS"/>
                <a:ea typeface="Trebuchet MS"/>
                <a:cs typeface="Trebuchet MS"/>
                <a:sym typeface="Trebuchet MS"/>
              </a:rPr>
              <a:t>Security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73" name="Google Shape;173;p20"/>
          <p:cNvGrpSpPr/>
          <p:nvPr/>
        </p:nvGrpSpPr>
        <p:grpSpPr>
          <a:xfrm>
            <a:off x="3119607" y="817006"/>
            <a:ext cx="3339179" cy="2472143"/>
            <a:chOff x="3500607" y="817006"/>
            <a:chExt cx="3339179" cy="2472143"/>
          </a:xfrm>
        </p:grpSpPr>
        <p:pic>
          <p:nvPicPr>
            <p:cNvPr id="174" name="Google Shape;174;p2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436912" y="2828725"/>
              <a:ext cx="402874" cy="460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5" name="Google Shape;175;p20"/>
            <p:cNvSpPr/>
            <p:nvPr/>
          </p:nvSpPr>
          <p:spPr>
            <a:xfrm>
              <a:off x="3500607" y="817006"/>
              <a:ext cx="1771014" cy="1276350"/>
            </a:xfrm>
            <a:custGeom>
              <a:avLst/>
              <a:gdLst/>
              <a:ahLst/>
              <a:cxnLst/>
              <a:rect l="l" t="t" r="r" b="b"/>
              <a:pathLst>
                <a:path w="1771014" h="1276350" extrusionOk="0">
                  <a:moveTo>
                    <a:pt x="885373" y="1275997"/>
                  </a:moveTo>
                  <a:lnTo>
                    <a:pt x="829380" y="1274742"/>
                  </a:lnTo>
                  <a:lnTo>
                    <a:pt x="774313" y="1271026"/>
                  </a:lnTo>
                  <a:lnTo>
                    <a:pt x="720276" y="1264925"/>
                  </a:lnTo>
                  <a:lnTo>
                    <a:pt x="667371" y="1256512"/>
                  </a:lnTo>
                  <a:lnTo>
                    <a:pt x="615702" y="1245863"/>
                  </a:lnTo>
                  <a:lnTo>
                    <a:pt x="565374" y="1233053"/>
                  </a:lnTo>
                  <a:lnTo>
                    <a:pt x="516490" y="1218155"/>
                  </a:lnTo>
                  <a:lnTo>
                    <a:pt x="469154" y="1201246"/>
                  </a:lnTo>
                  <a:lnTo>
                    <a:pt x="423470" y="1182399"/>
                  </a:lnTo>
                  <a:lnTo>
                    <a:pt x="379540" y="1161689"/>
                  </a:lnTo>
                  <a:lnTo>
                    <a:pt x="337469" y="1139192"/>
                  </a:lnTo>
                  <a:lnTo>
                    <a:pt x="297361" y="1114981"/>
                  </a:lnTo>
                  <a:lnTo>
                    <a:pt x="259319" y="1089132"/>
                  </a:lnTo>
                  <a:lnTo>
                    <a:pt x="223447" y="1061719"/>
                  </a:lnTo>
                  <a:lnTo>
                    <a:pt x="189849" y="1032817"/>
                  </a:lnTo>
                  <a:lnTo>
                    <a:pt x="158629" y="1002501"/>
                  </a:lnTo>
                  <a:lnTo>
                    <a:pt x="129889" y="970845"/>
                  </a:lnTo>
                  <a:lnTo>
                    <a:pt x="103735" y="937925"/>
                  </a:lnTo>
                  <a:lnTo>
                    <a:pt x="80269" y="903814"/>
                  </a:lnTo>
                  <a:lnTo>
                    <a:pt x="59595" y="868589"/>
                  </a:lnTo>
                  <a:lnTo>
                    <a:pt x="41818" y="832322"/>
                  </a:lnTo>
                  <a:lnTo>
                    <a:pt x="27040" y="795090"/>
                  </a:lnTo>
                  <a:lnTo>
                    <a:pt x="15365" y="756967"/>
                  </a:lnTo>
                  <a:lnTo>
                    <a:pt x="6898" y="718028"/>
                  </a:lnTo>
                  <a:lnTo>
                    <a:pt x="1741" y="678346"/>
                  </a:lnTo>
                  <a:lnTo>
                    <a:pt x="0" y="637998"/>
                  </a:lnTo>
                  <a:lnTo>
                    <a:pt x="1741" y="597650"/>
                  </a:lnTo>
                  <a:lnTo>
                    <a:pt x="6898" y="557969"/>
                  </a:lnTo>
                  <a:lnTo>
                    <a:pt x="15365" y="519030"/>
                  </a:lnTo>
                  <a:lnTo>
                    <a:pt x="27040" y="480906"/>
                  </a:lnTo>
                  <a:lnTo>
                    <a:pt x="41818" y="443674"/>
                  </a:lnTo>
                  <a:lnTo>
                    <a:pt x="59595" y="407408"/>
                  </a:lnTo>
                  <a:lnTo>
                    <a:pt x="80269" y="372182"/>
                  </a:lnTo>
                  <a:lnTo>
                    <a:pt x="103735" y="338072"/>
                  </a:lnTo>
                  <a:lnTo>
                    <a:pt x="129889" y="305152"/>
                  </a:lnTo>
                  <a:lnTo>
                    <a:pt x="158629" y="273496"/>
                  </a:lnTo>
                  <a:lnTo>
                    <a:pt x="189849" y="243180"/>
                  </a:lnTo>
                  <a:lnTo>
                    <a:pt x="223447" y="214278"/>
                  </a:lnTo>
                  <a:lnTo>
                    <a:pt x="259319" y="186865"/>
                  </a:lnTo>
                  <a:lnTo>
                    <a:pt x="297361" y="161016"/>
                  </a:lnTo>
                  <a:lnTo>
                    <a:pt x="337469" y="136805"/>
                  </a:lnTo>
                  <a:lnTo>
                    <a:pt x="379540" y="114308"/>
                  </a:lnTo>
                  <a:lnTo>
                    <a:pt x="423470" y="93598"/>
                  </a:lnTo>
                  <a:lnTo>
                    <a:pt x="469154" y="74751"/>
                  </a:lnTo>
                  <a:lnTo>
                    <a:pt x="516490" y="57842"/>
                  </a:lnTo>
                  <a:lnTo>
                    <a:pt x="565374" y="42944"/>
                  </a:lnTo>
                  <a:lnTo>
                    <a:pt x="615702" y="30134"/>
                  </a:lnTo>
                  <a:lnTo>
                    <a:pt x="667371" y="19485"/>
                  </a:lnTo>
                  <a:lnTo>
                    <a:pt x="720276" y="11072"/>
                  </a:lnTo>
                  <a:lnTo>
                    <a:pt x="774313" y="4970"/>
                  </a:lnTo>
                  <a:lnTo>
                    <a:pt x="829380" y="1255"/>
                  </a:lnTo>
                  <a:lnTo>
                    <a:pt x="885373" y="0"/>
                  </a:lnTo>
                  <a:lnTo>
                    <a:pt x="941365" y="1255"/>
                  </a:lnTo>
                  <a:lnTo>
                    <a:pt x="996432" y="4970"/>
                  </a:lnTo>
                  <a:lnTo>
                    <a:pt x="1050470" y="11072"/>
                  </a:lnTo>
                  <a:lnTo>
                    <a:pt x="1103375" y="19485"/>
                  </a:lnTo>
                  <a:lnTo>
                    <a:pt x="1155043" y="30134"/>
                  </a:lnTo>
                  <a:lnTo>
                    <a:pt x="1205371" y="42944"/>
                  </a:lnTo>
                  <a:lnTo>
                    <a:pt x="1254255" y="57842"/>
                  </a:lnTo>
                  <a:lnTo>
                    <a:pt x="1301591" y="74751"/>
                  </a:lnTo>
                  <a:lnTo>
                    <a:pt x="1347276" y="93598"/>
                  </a:lnTo>
                  <a:lnTo>
                    <a:pt x="1391206" y="114308"/>
                  </a:lnTo>
                  <a:lnTo>
                    <a:pt x="1433276" y="136805"/>
                  </a:lnTo>
                  <a:lnTo>
                    <a:pt x="1473384" y="161016"/>
                  </a:lnTo>
                  <a:lnTo>
                    <a:pt x="1511426" y="186865"/>
                  </a:lnTo>
                  <a:lnTo>
                    <a:pt x="1547298" y="214278"/>
                  </a:lnTo>
                  <a:lnTo>
                    <a:pt x="1580896" y="243180"/>
                  </a:lnTo>
                  <a:lnTo>
                    <a:pt x="1612117" y="273496"/>
                  </a:lnTo>
                  <a:lnTo>
                    <a:pt x="1640856" y="305152"/>
                  </a:lnTo>
                  <a:lnTo>
                    <a:pt x="1667011" y="338072"/>
                  </a:lnTo>
                  <a:lnTo>
                    <a:pt x="1690477" y="372182"/>
                  </a:lnTo>
                  <a:lnTo>
                    <a:pt x="1711150" y="407408"/>
                  </a:lnTo>
                  <a:lnTo>
                    <a:pt x="1728928" y="443674"/>
                  </a:lnTo>
                  <a:lnTo>
                    <a:pt x="1743706" y="480906"/>
                  </a:lnTo>
                  <a:lnTo>
                    <a:pt x="1755380" y="519030"/>
                  </a:lnTo>
                  <a:lnTo>
                    <a:pt x="1763848" y="557969"/>
                  </a:lnTo>
                  <a:lnTo>
                    <a:pt x="1769004" y="597650"/>
                  </a:lnTo>
                  <a:lnTo>
                    <a:pt x="1770746" y="637998"/>
                  </a:lnTo>
                  <a:lnTo>
                    <a:pt x="1769004" y="678346"/>
                  </a:lnTo>
                  <a:lnTo>
                    <a:pt x="1763848" y="718028"/>
                  </a:lnTo>
                  <a:lnTo>
                    <a:pt x="1755380" y="756967"/>
                  </a:lnTo>
                  <a:lnTo>
                    <a:pt x="1743706" y="795090"/>
                  </a:lnTo>
                  <a:lnTo>
                    <a:pt x="1728928" y="832322"/>
                  </a:lnTo>
                  <a:lnTo>
                    <a:pt x="1711150" y="868589"/>
                  </a:lnTo>
                  <a:lnTo>
                    <a:pt x="1690477" y="903814"/>
                  </a:lnTo>
                  <a:lnTo>
                    <a:pt x="1667011" y="937925"/>
                  </a:lnTo>
                  <a:lnTo>
                    <a:pt x="1640856" y="970845"/>
                  </a:lnTo>
                  <a:lnTo>
                    <a:pt x="1612117" y="1002501"/>
                  </a:lnTo>
                  <a:lnTo>
                    <a:pt x="1580896" y="1032817"/>
                  </a:lnTo>
                  <a:lnTo>
                    <a:pt x="1547298" y="1061719"/>
                  </a:lnTo>
                  <a:lnTo>
                    <a:pt x="1511426" y="1089132"/>
                  </a:lnTo>
                  <a:lnTo>
                    <a:pt x="1473384" y="1114981"/>
                  </a:lnTo>
                  <a:lnTo>
                    <a:pt x="1433276" y="1139192"/>
                  </a:lnTo>
                  <a:lnTo>
                    <a:pt x="1391206" y="1161689"/>
                  </a:lnTo>
                  <a:lnTo>
                    <a:pt x="1347276" y="1182399"/>
                  </a:lnTo>
                  <a:lnTo>
                    <a:pt x="1301591" y="1201246"/>
                  </a:lnTo>
                  <a:lnTo>
                    <a:pt x="1254255" y="1218155"/>
                  </a:lnTo>
                  <a:lnTo>
                    <a:pt x="1205371" y="1233053"/>
                  </a:lnTo>
                  <a:lnTo>
                    <a:pt x="1155043" y="1245863"/>
                  </a:lnTo>
                  <a:lnTo>
                    <a:pt x="1103375" y="1256512"/>
                  </a:lnTo>
                  <a:lnTo>
                    <a:pt x="1050470" y="1264925"/>
                  </a:lnTo>
                  <a:lnTo>
                    <a:pt x="996432" y="1271026"/>
                  </a:lnTo>
                  <a:lnTo>
                    <a:pt x="941365" y="1274742"/>
                  </a:lnTo>
                  <a:lnTo>
                    <a:pt x="885373" y="1275997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76" name="Google Shape;176;p20"/>
          <p:cNvSpPr txBox="1"/>
          <p:nvPr/>
        </p:nvSpPr>
        <p:spPr>
          <a:xfrm>
            <a:off x="3464137" y="1070800"/>
            <a:ext cx="10821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75" rIns="0" bIns="0" anchor="t" anchorCtr="0">
            <a:spAutoFit/>
          </a:bodyPr>
          <a:lstStyle/>
          <a:p>
            <a:pPr marL="241934" marR="5080" lvl="0" indent="-229869" algn="l" rtl="0">
              <a:lnSpc>
                <a:spcPct val="119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Trebuchet MS"/>
                <a:ea typeface="Trebuchet MS"/>
                <a:cs typeface="Trebuchet MS"/>
                <a:sym typeface="Trebuchet MS"/>
              </a:rPr>
              <a:t>Recommender  Systems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77" name="Google Shape;177;p20"/>
          <p:cNvGrpSpPr/>
          <p:nvPr/>
        </p:nvGrpSpPr>
        <p:grpSpPr>
          <a:xfrm>
            <a:off x="3718068" y="1470867"/>
            <a:ext cx="1822738" cy="1523725"/>
            <a:chOff x="4099068" y="1470867"/>
            <a:chExt cx="1822738" cy="1523725"/>
          </a:xfrm>
        </p:grpSpPr>
        <p:pic>
          <p:nvPicPr>
            <p:cNvPr id="178" name="Google Shape;178;p20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099068" y="1470867"/>
              <a:ext cx="630248" cy="5311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" name="Google Shape;179;p20"/>
            <p:cNvSpPr/>
            <p:nvPr/>
          </p:nvSpPr>
          <p:spPr>
            <a:xfrm>
              <a:off x="4385980" y="2093004"/>
              <a:ext cx="177800" cy="277495"/>
            </a:xfrm>
            <a:custGeom>
              <a:avLst/>
              <a:gdLst/>
              <a:ahLst/>
              <a:cxnLst/>
              <a:rect l="l" t="t" r="r" b="b"/>
              <a:pathLst>
                <a:path w="177800" h="277494" extrusionOk="0">
                  <a:moveTo>
                    <a:pt x="0" y="0"/>
                  </a:moveTo>
                  <a:lnTo>
                    <a:pt x="7992" y="55396"/>
                  </a:lnTo>
                  <a:lnTo>
                    <a:pt x="29062" y="99062"/>
                  </a:lnTo>
                  <a:lnTo>
                    <a:pt x="58851" y="134906"/>
                  </a:lnTo>
                  <a:lnTo>
                    <a:pt x="92999" y="166836"/>
                  </a:lnTo>
                  <a:lnTo>
                    <a:pt x="110346" y="182554"/>
                  </a:lnTo>
                  <a:lnTo>
                    <a:pt x="127148" y="198760"/>
                  </a:lnTo>
                  <a:lnTo>
                    <a:pt x="156937" y="234587"/>
                  </a:lnTo>
                  <a:lnTo>
                    <a:pt x="168834" y="255187"/>
                  </a:lnTo>
                  <a:lnTo>
                    <a:pt x="170605" y="258811"/>
                  </a:lnTo>
                  <a:lnTo>
                    <a:pt x="177028" y="275199"/>
                  </a:lnTo>
                  <a:lnTo>
                    <a:pt x="177631" y="277066"/>
                  </a:lnTo>
                </a:path>
              </a:pathLst>
            </a:custGeom>
            <a:noFill/>
            <a:ln w="9525" cap="flat" cmpd="sng">
              <a:solidFill>
                <a:srgbClr val="685D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" name="Google Shape;180;p20"/>
            <p:cNvSpPr/>
            <p:nvPr/>
          </p:nvSpPr>
          <p:spPr>
            <a:xfrm>
              <a:off x="4548049" y="2367766"/>
              <a:ext cx="31750" cy="45085"/>
            </a:xfrm>
            <a:custGeom>
              <a:avLst/>
              <a:gdLst/>
              <a:ahLst/>
              <a:cxnLst/>
              <a:rect l="l" t="t" r="r" b="b"/>
              <a:pathLst>
                <a:path w="31750" h="45085" extrusionOk="0">
                  <a:moveTo>
                    <a:pt x="21892" y="45062"/>
                  </a:moveTo>
                  <a:lnTo>
                    <a:pt x="0" y="4607"/>
                  </a:lnTo>
                  <a:lnTo>
                    <a:pt x="31126" y="0"/>
                  </a:lnTo>
                  <a:lnTo>
                    <a:pt x="21892" y="45062"/>
                  </a:lnTo>
                  <a:close/>
                </a:path>
              </a:pathLst>
            </a:custGeom>
            <a:solidFill>
              <a:srgbClr val="685D4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" name="Google Shape;181;p20"/>
            <p:cNvSpPr/>
            <p:nvPr/>
          </p:nvSpPr>
          <p:spPr>
            <a:xfrm>
              <a:off x="4548049" y="2367766"/>
              <a:ext cx="31750" cy="45085"/>
            </a:xfrm>
            <a:custGeom>
              <a:avLst/>
              <a:gdLst/>
              <a:ahLst/>
              <a:cxnLst/>
              <a:rect l="l" t="t" r="r" b="b"/>
              <a:pathLst>
                <a:path w="31750" h="45085" extrusionOk="0">
                  <a:moveTo>
                    <a:pt x="0" y="4607"/>
                  </a:moveTo>
                  <a:lnTo>
                    <a:pt x="21892" y="45062"/>
                  </a:lnTo>
                  <a:lnTo>
                    <a:pt x="31126" y="0"/>
                  </a:lnTo>
                  <a:lnTo>
                    <a:pt x="0" y="4607"/>
                  </a:lnTo>
                  <a:close/>
                </a:path>
              </a:pathLst>
            </a:custGeom>
            <a:noFill/>
            <a:ln w="9525" cap="flat" cmpd="sng">
              <a:solidFill>
                <a:srgbClr val="685D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5333796" y="2919849"/>
              <a:ext cx="588010" cy="59055"/>
            </a:xfrm>
            <a:custGeom>
              <a:avLst/>
              <a:gdLst/>
              <a:ahLst/>
              <a:cxnLst/>
              <a:rect l="l" t="t" r="r" b="b"/>
              <a:pathLst>
                <a:path w="588010" h="59055" extrusionOk="0">
                  <a:moveTo>
                    <a:pt x="587553" y="0"/>
                  </a:moveTo>
                  <a:lnTo>
                    <a:pt x="513296" y="1168"/>
                  </a:lnTo>
                  <a:lnTo>
                    <a:pt x="450231" y="4399"/>
                  </a:lnTo>
                  <a:lnTo>
                    <a:pt x="396123" y="9281"/>
                  </a:lnTo>
                  <a:lnTo>
                    <a:pt x="348732" y="15399"/>
                  </a:lnTo>
                  <a:lnTo>
                    <a:pt x="305821" y="22343"/>
                  </a:lnTo>
                  <a:lnTo>
                    <a:pt x="265152" y="29699"/>
                  </a:lnTo>
                  <a:lnTo>
                    <a:pt x="234775" y="35239"/>
                  </a:lnTo>
                  <a:lnTo>
                    <a:pt x="203457" y="40605"/>
                  </a:lnTo>
                  <a:lnTo>
                    <a:pt x="134213" y="50118"/>
                  </a:lnTo>
                  <a:lnTo>
                    <a:pt x="94400" y="53918"/>
                  </a:lnTo>
                  <a:lnTo>
                    <a:pt x="49865" y="56847"/>
                  </a:lnTo>
                  <a:lnTo>
                    <a:pt x="25532" y="57931"/>
                  </a:lnTo>
                  <a:lnTo>
                    <a:pt x="21352" y="58089"/>
                  </a:lnTo>
                  <a:lnTo>
                    <a:pt x="17108" y="58235"/>
                  </a:lnTo>
                  <a:lnTo>
                    <a:pt x="12797" y="58368"/>
                  </a:lnTo>
                  <a:lnTo>
                    <a:pt x="0" y="58723"/>
                  </a:lnTo>
                </a:path>
              </a:pathLst>
            </a:custGeom>
            <a:noFill/>
            <a:ln w="9525" cap="flat" cmpd="sng">
              <a:solidFill>
                <a:srgbClr val="685D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5290573" y="29628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 extrusionOk="0">
                  <a:moveTo>
                    <a:pt x="43408" y="31463"/>
                  </a:moveTo>
                  <a:lnTo>
                    <a:pt x="0" y="16243"/>
                  </a:lnTo>
                  <a:lnTo>
                    <a:pt x="43035" y="0"/>
                  </a:lnTo>
                  <a:lnTo>
                    <a:pt x="43408" y="31463"/>
                  </a:lnTo>
                  <a:close/>
                </a:path>
              </a:pathLst>
            </a:custGeom>
            <a:solidFill>
              <a:srgbClr val="685D4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" name="Google Shape;184;p20"/>
            <p:cNvSpPr/>
            <p:nvPr/>
          </p:nvSpPr>
          <p:spPr>
            <a:xfrm>
              <a:off x="5290573" y="29628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 extrusionOk="0">
                  <a:moveTo>
                    <a:pt x="43035" y="0"/>
                  </a:moveTo>
                  <a:lnTo>
                    <a:pt x="0" y="16243"/>
                  </a:lnTo>
                  <a:lnTo>
                    <a:pt x="43408" y="31463"/>
                  </a:lnTo>
                  <a:lnTo>
                    <a:pt x="4303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85D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185" name="Google Shape;185;p2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924822" y="1960773"/>
            <a:ext cx="492778" cy="49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</a:t>
            </a:r>
            <a:r>
              <a:rPr lang="it" dirty="0"/>
              <a:t>ampo aziendale/finanziario</a:t>
            </a:r>
            <a:endParaRPr dirty="0"/>
          </a:p>
        </p:txBody>
      </p:sp>
      <p:sp>
        <p:nvSpPr>
          <p:cNvPr id="191" name="Google Shape;191;p21"/>
          <p:cNvSpPr txBox="1"/>
          <p:nvPr/>
        </p:nvSpPr>
        <p:spPr>
          <a:xfrm>
            <a:off x="475250" y="1290200"/>
            <a:ext cx="4653600" cy="18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79095" marR="5080" lvl="0" indent="-341630" algn="l" rtl="0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Prevedere la probablità che un utente restituisca un prestito</a:t>
            </a:r>
          </a:p>
          <a:p>
            <a:pPr marL="379095" marR="5080" lvl="0" indent="-341630" algn="l" rtl="0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it-IT" dirty="0"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redire l’andamento dei prezzi o il mercato di un determinato prodotto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379095" marR="5080" lvl="0" indent="-341630" algn="l" rtl="0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Identificare segmenti di clienti sulla base di età, interessi, lavoro,...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marR="5080" lvl="0" indent="0" algn="l" rtl="0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685D4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92" name="Google Shape;19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1248" y="1093200"/>
            <a:ext cx="3119465" cy="19219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3" name="Google Shape;193;p21"/>
          <p:cNvGrpSpPr/>
          <p:nvPr/>
        </p:nvGrpSpPr>
        <p:grpSpPr>
          <a:xfrm>
            <a:off x="2066146" y="3462875"/>
            <a:ext cx="1535412" cy="1473500"/>
            <a:chOff x="2523346" y="3462875"/>
            <a:chExt cx="1535412" cy="1473500"/>
          </a:xfrm>
        </p:grpSpPr>
        <p:pic>
          <p:nvPicPr>
            <p:cNvPr id="194" name="Google Shape;194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717500" y="3570000"/>
              <a:ext cx="161568" cy="43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523346" y="3893725"/>
              <a:ext cx="215425" cy="43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879075" y="3648025"/>
              <a:ext cx="161568" cy="43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841287" y="4000850"/>
              <a:ext cx="161568" cy="43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134600" y="3462875"/>
              <a:ext cx="161568" cy="43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296175" y="3617475"/>
              <a:ext cx="161568" cy="43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004546" y="3570000"/>
              <a:ext cx="215425" cy="43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020608" y="3926475"/>
              <a:ext cx="215425" cy="43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175283" y="4133675"/>
              <a:ext cx="215425" cy="43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226558" y="3956025"/>
              <a:ext cx="215425" cy="43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223996" y="4449175"/>
              <a:ext cx="215425" cy="43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625871" y="4210150"/>
              <a:ext cx="215425" cy="43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32637" y="4449175"/>
              <a:ext cx="161568" cy="43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841287" y="4357325"/>
              <a:ext cx="161568" cy="43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48575" y="3769875"/>
              <a:ext cx="161568" cy="43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501262" y="4133675"/>
              <a:ext cx="161568" cy="43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24675" y="4397675"/>
              <a:ext cx="161568" cy="43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536225" y="4505525"/>
              <a:ext cx="161568" cy="43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668034" y="3769875"/>
              <a:ext cx="215424" cy="43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80084" y="4438475"/>
              <a:ext cx="215424" cy="43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668034" y="4048325"/>
              <a:ext cx="215424" cy="43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843334" y="4239925"/>
              <a:ext cx="215424" cy="430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6" name="Google Shape;216;p21"/>
          <p:cNvGrpSpPr/>
          <p:nvPr/>
        </p:nvGrpSpPr>
        <p:grpSpPr>
          <a:xfrm>
            <a:off x="3953809" y="3495625"/>
            <a:ext cx="1535411" cy="1473500"/>
            <a:chOff x="4411009" y="3495625"/>
            <a:chExt cx="1535411" cy="1473500"/>
          </a:xfrm>
        </p:grpSpPr>
        <p:pic>
          <p:nvPicPr>
            <p:cNvPr id="217" name="Google Shape;217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605162" y="3602750"/>
              <a:ext cx="161568" cy="43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411009" y="3926475"/>
              <a:ext cx="215424" cy="43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66737" y="3680775"/>
              <a:ext cx="161568" cy="43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28950" y="4033600"/>
              <a:ext cx="161568" cy="43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022262" y="3495625"/>
              <a:ext cx="161568" cy="43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83837" y="3650225"/>
              <a:ext cx="161568" cy="43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892209" y="3602750"/>
              <a:ext cx="215424" cy="43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908271" y="3959225"/>
              <a:ext cx="215424" cy="43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62946" y="4166425"/>
              <a:ext cx="215424" cy="43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Google Shape;226;p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208459" y="3999575"/>
              <a:ext cx="215424" cy="43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Google Shape;227;p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111659" y="4481925"/>
              <a:ext cx="215424" cy="43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p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513534" y="4242900"/>
              <a:ext cx="215424" cy="43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920300" y="4481925"/>
              <a:ext cx="161568" cy="43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28950" y="4390075"/>
              <a:ext cx="161568" cy="43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336237" y="3802625"/>
              <a:ext cx="161568" cy="43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388925" y="4166425"/>
              <a:ext cx="161568" cy="43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612337" y="4430425"/>
              <a:ext cx="161568" cy="43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423887" y="4538275"/>
              <a:ext cx="161568" cy="43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555696" y="3802625"/>
              <a:ext cx="215424" cy="43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367746" y="4471225"/>
              <a:ext cx="215424" cy="43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555696" y="4081075"/>
              <a:ext cx="215424" cy="43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730996" y="4272675"/>
              <a:ext cx="215424" cy="430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9" name="Google Shape;239;p21"/>
          <p:cNvGrpSpPr/>
          <p:nvPr/>
        </p:nvGrpSpPr>
        <p:grpSpPr>
          <a:xfrm>
            <a:off x="5796346" y="3527000"/>
            <a:ext cx="1535412" cy="1473501"/>
            <a:chOff x="6253546" y="3527000"/>
            <a:chExt cx="1535412" cy="1473501"/>
          </a:xfrm>
        </p:grpSpPr>
        <p:pic>
          <p:nvPicPr>
            <p:cNvPr id="240" name="Google Shape;240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447700" y="3634125"/>
              <a:ext cx="161568" cy="43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253546" y="3957850"/>
              <a:ext cx="215424" cy="43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609275" y="3712151"/>
              <a:ext cx="161568" cy="43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571487" y="4064976"/>
              <a:ext cx="161568" cy="43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64800" y="3527000"/>
              <a:ext cx="161568" cy="43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26375" y="3681600"/>
              <a:ext cx="161568" cy="43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734746" y="3634125"/>
              <a:ext cx="215425" cy="43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750808" y="3990600"/>
              <a:ext cx="215425" cy="43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905483" y="4197800"/>
              <a:ext cx="215425" cy="43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050996" y="4030950"/>
              <a:ext cx="215425" cy="43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954196" y="4513300"/>
              <a:ext cx="215425" cy="43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356071" y="4274275"/>
              <a:ext cx="215425" cy="43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762837" y="4513301"/>
              <a:ext cx="161568" cy="43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Google Shape;253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571487" y="4421451"/>
              <a:ext cx="161568" cy="43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" name="Google Shape;254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178775" y="3834001"/>
              <a:ext cx="161568" cy="43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231462" y="4197801"/>
              <a:ext cx="161568" cy="43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454875" y="4461801"/>
              <a:ext cx="161568" cy="43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266425" y="4569651"/>
              <a:ext cx="161568" cy="43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398233" y="3834000"/>
              <a:ext cx="215425" cy="43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Google Shape;259;p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210283" y="4502600"/>
              <a:ext cx="215425" cy="43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398233" y="4112450"/>
              <a:ext cx="215425" cy="43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573533" y="4304050"/>
              <a:ext cx="215425" cy="430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2" name="Google Shape;262;p21"/>
          <p:cNvSpPr txBox="1"/>
          <p:nvPr/>
        </p:nvSpPr>
        <p:spPr>
          <a:xfrm>
            <a:off x="1654349" y="3633270"/>
            <a:ext cx="502800" cy="1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Trebuchet MS"/>
                <a:ea typeface="Trebuchet MS"/>
                <a:cs typeface="Trebuchet MS"/>
                <a:sym typeface="Trebuchet MS"/>
              </a:rPr>
              <a:t>Group A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3" name="Google Shape;263;p21"/>
          <p:cNvSpPr txBox="1"/>
          <p:nvPr/>
        </p:nvSpPr>
        <p:spPr>
          <a:xfrm>
            <a:off x="3593675" y="3530820"/>
            <a:ext cx="505500" cy="1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Trebuchet MS"/>
                <a:ea typeface="Trebuchet MS"/>
                <a:cs typeface="Trebuchet MS"/>
                <a:sym typeface="Trebuchet MS"/>
              </a:rPr>
              <a:t>Group B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4" name="Google Shape;264;p21"/>
          <p:cNvSpPr txBox="1"/>
          <p:nvPr/>
        </p:nvSpPr>
        <p:spPr>
          <a:xfrm>
            <a:off x="6727575" y="3537507"/>
            <a:ext cx="507900" cy="1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Trebuchet MS"/>
                <a:ea typeface="Trebuchet MS"/>
                <a:cs typeface="Trebuchet MS"/>
                <a:sym typeface="Trebuchet MS"/>
              </a:rPr>
              <a:t>Group C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2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Medicina</a:t>
            </a:r>
            <a:endParaRPr dirty="0"/>
          </a:p>
        </p:txBody>
      </p:sp>
      <p:sp>
        <p:nvSpPr>
          <p:cNvPr id="270" name="Google Shape;270;p22"/>
          <p:cNvSpPr txBox="1"/>
          <p:nvPr/>
        </p:nvSpPr>
        <p:spPr>
          <a:xfrm>
            <a:off x="527826" y="1927425"/>
            <a:ext cx="4601100" cy="2012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48615" marR="23495" lvl="0" indent="-336550" algn="l" rtl="0">
              <a:lnSpc>
                <a:spcPct val="1161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Prevedere se un paziente, ospedalizzato a causa di un infarto, avrà un secondo infarto. La previsione può essere basata su misure dietetiche e cliniche di quel paziente.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348615" marR="23495" lvl="0" indent="-336550" algn="l" rtl="0">
              <a:lnSpc>
                <a:spcPct val="1161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Stimare la quantità di glucosio nel sangue di una persona diabetica, dallo spettro di assorbimento infrarosso del sangue di quella persona.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348615" marR="23495" lvl="0" indent="-336550" algn="l" rtl="0">
              <a:lnSpc>
                <a:spcPct val="1161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Identificare i fattori di rischio per il cancro alla prostata, sulla base di variabili cliniche e demografiche.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25550" y="1266325"/>
            <a:ext cx="3001299" cy="19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5550" y="3314175"/>
            <a:ext cx="3001300" cy="162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3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Industria</a:t>
            </a:r>
            <a:endParaRPr dirty="0"/>
          </a:p>
        </p:txBody>
      </p:sp>
      <p:sp>
        <p:nvSpPr>
          <p:cNvPr id="278" name="Google Shape;278;p23"/>
          <p:cNvSpPr txBox="1"/>
          <p:nvPr/>
        </p:nvSpPr>
        <p:spPr>
          <a:xfrm>
            <a:off x="683652" y="1266300"/>
            <a:ext cx="4256100" cy="661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775" rIns="0" bIns="0" anchor="t" anchorCtr="0">
            <a:spAutoFit/>
          </a:bodyPr>
          <a:lstStyle/>
          <a:p>
            <a:pPr marL="348615" marR="5080" lvl="0" indent="-311150" algn="l" rtl="0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it-IT" dirty="0"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redire il consumo energetico di una linea industriale, </a:t>
            </a:r>
          </a:p>
          <a:p>
            <a:pPr marL="348615" marR="5080" lvl="0" indent="-311150" algn="l" rtl="0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Fault/Anomaly Detection nelle linee di produzione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348615" marR="0" lvl="0" indent="-311150" algn="l" rtl="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Predictive maintenance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" name="Google Shape;27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9518" y="1244449"/>
            <a:ext cx="3358092" cy="22893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p23"/>
          <p:cNvGrpSpPr/>
          <p:nvPr/>
        </p:nvGrpSpPr>
        <p:grpSpPr>
          <a:xfrm>
            <a:off x="852874" y="2478850"/>
            <a:ext cx="3461070" cy="1964376"/>
            <a:chOff x="852874" y="2859850"/>
            <a:chExt cx="3461070" cy="1964376"/>
          </a:xfrm>
        </p:grpSpPr>
        <p:pic>
          <p:nvPicPr>
            <p:cNvPr id="281" name="Google Shape;281;p2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52874" y="2859850"/>
              <a:ext cx="3341623" cy="19643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2" name="Google Shape;282;p23"/>
            <p:cNvSpPr/>
            <p:nvPr/>
          </p:nvSpPr>
          <p:spPr>
            <a:xfrm>
              <a:off x="1104549" y="3829550"/>
              <a:ext cx="2660650" cy="966469"/>
            </a:xfrm>
            <a:custGeom>
              <a:avLst/>
              <a:gdLst/>
              <a:ahLst/>
              <a:cxnLst/>
              <a:rect l="l" t="t" r="r" b="b"/>
              <a:pathLst>
                <a:path w="2660650" h="966470" extrusionOk="0">
                  <a:moveTo>
                    <a:pt x="0" y="777399"/>
                  </a:moveTo>
                  <a:lnTo>
                    <a:pt x="188699" y="777399"/>
                  </a:lnTo>
                  <a:lnTo>
                    <a:pt x="188699" y="966099"/>
                  </a:lnTo>
                  <a:lnTo>
                    <a:pt x="0" y="966099"/>
                  </a:lnTo>
                  <a:lnTo>
                    <a:pt x="0" y="777399"/>
                  </a:lnTo>
                  <a:close/>
                </a:path>
                <a:path w="2660650" h="966470" extrusionOk="0">
                  <a:moveTo>
                    <a:pt x="1976999" y="0"/>
                  </a:moveTo>
                  <a:lnTo>
                    <a:pt x="2165699" y="0"/>
                  </a:lnTo>
                  <a:lnTo>
                    <a:pt x="2165699" y="188699"/>
                  </a:lnTo>
                  <a:lnTo>
                    <a:pt x="1976999" y="188699"/>
                  </a:lnTo>
                  <a:lnTo>
                    <a:pt x="1976999" y="0"/>
                  </a:lnTo>
                  <a:close/>
                </a:path>
                <a:path w="2660650" h="966470" extrusionOk="0">
                  <a:moveTo>
                    <a:pt x="2471949" y="397099"/>
                  </a:moveTo>
                  <a:lnTo>
                    <a:pt x="2660649" y="397099"/>
                  </a:lnTo>
                  <a:lnTo>
                    <a:pt x="2660649" y="585799"/>
                  </a:lnTo>
                  <a:lnTo>
                    <a:pt x="2471949" y="585799"/>
                  </a:lnTo>
                  <a:lnTo>
                    <a:pt x="2471949" y="397099"/>
                  </a:lnTo>
                  <a:close/>
                </a:path>
              </a:pathLst>
            </a:cu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3" name="Google Shape;283;p23"/>
            <p:cNvSpPr/>
            <p:nvPr/>
          </p:nvSpPr>
          <p:spPr>
            <a:xfrm>
              <a:off x="1293249" y="3923850"/>
              <a:ext cx="3020695" cy="777875"/>
            </a:xfrm>
            <a:custGeom>
              <a:avLst/>
              <a:gdLst/>
              <a:ahLst/>
              <a:cxnLst/>
              <a:rect l="l" t="t" r="r" b="b"/>
              <a:pathLst>
                <a:path w="3020695" h="777875" extrusionOk="0">
                  <a:moveTo>
                    <a:pt x="3020074" y="553799"/>
                  </a:moveTo>
                  <a:lnTo>
                    <a:pt x="2962152" y="551405"/>
                  </a:lnTo>
                  <a:lnTo>
                    <a:pt x="2908503" y="544473"/>
                  </a:lnTo>
                  <a:lnTo>
                    <a:pt x="2858770" y="533382"/>
                  </a:lnTo>
                  <a:lnTo>
                    <a:pt x="2812599" y="518510"/>
                  </a:lnTo>
                  <a:lnTo>
                    <a:pt x="2769632" y="500234"/>
                  </a:lnTo>
                  <a:lnTo>
                    <a:pt x="2729513" y="478934"/>
                  </a:lnTo>
                  <a:lnTo>
                    <a:pt x="2691888" y="454988"/>
                  </a:lnTo>
                  <a:lnTo>
                    <a:pt x="2656399" y="428772"/>
                  </a:lnTo>
                  <a:lnTo>
                    <a:pt x="2622690" y="400666"/>
                  </a:lnTo>
                  <a:lnTo>
                    <a:pt x="2590405" y="371048"/>
                  </a:lnTo>
                  <a:lnTo>
                    <a:pt x="2559188" y="340295"/>
                  </a:lnTo>
                  <a:lnTo>
                    <a:pt x="2528684" y="308786"/>
                  </a:lnTo>
                  <a:lnTo>
                    <a:pt x="2498535" y="276899"/>
                  </a:lnTo>
                  <a:lnTo>
                    <a:pt x="2468386" y="245013"/>
                  </a:lnTo>
                  <a:lnTo>
                    <a:pt x="2437881" y="213504"/>
                  </a:lnTo>
                  <a:lnTo>
                    <a:pt x="2406664" y="182751"/>
                  </a:lnTo>
                  <a:lnTo>
                    <a:pt x="2374378" y="153133"/>
                  </a:lnTo>
                  <a:lnTo>
                    <a:pt x="2340667" y="125027"/>
                  </a:lnTo>
                  <a:lnTo>
                    <a:pt x="2305176" y="98811"/>
                  </a:lnTo>
                  <a:lnTo>
                    <a:pt x="2267549" y="74865"/>
                  </a:lnTo>
                  <a:lnTo>
                    <a:pt x="2227429" y="53565"/>
                  </a:lnTo>
                  <a:lnTo>
                    <a:pt x="2184460" y="35289"/>
                  </a:lnTo>
                  <a:lnTo>
                    <a:pt x="2138286" y="20417"/>
                  </a:lnTo>
                  <a:lnTo>
                    <a:pt x="2088551" y="9326"/>
                  </a:lnTo>
                  <a:lnTo>
                    <a:pt x="2034899" y="2394"/>
                  </a:lnTo>
                  <a:lnTo>
                    <a:pt x="1976974" y="0"/>
                  </a:lnTo>
                </a:path>
                <a:path w="3020695" h="777875" extrusionOk="0">
                  <a:moveTo>
                    <a:pt x="3020074" y="553799"/>
                  </a:moveTo>
                  <a:lnTo>
                    <a:pt x="2956951" y="550718"/>
                  </a:lnTo>
                  <a:lnTo>
                    <a:pt x="2903344" y="542199"/>
                  </a:lnTo>
                  <a:lnTo>
                    <a:pt x="2857350" y="529331"/>
                  </a:lnTo>
                  <a:lnTo>
                    <a:pt x="2817065" y="513199"/>
                  </a:lnTo>
                  <a:lnTo>
                    <a:pt x="2780587" y="494893"/>
                  </a:lnTo>
                  <a:lnTo>
                    <a:pt x="2746013" y="475499"/>
                  </a:lnTo>
                  <a:lnTo>
                    <a:pt x="2711440" y="456106"/>
                  </a:lnTo>
                  <a:lnTo>
                    <a:pt x="2674965" y="437799"/>
                  </a:lnTo>
                  <a:lnTo>
                    <a:pt x="2634684" y="421668"/>
                  </a:lnTo>
                  <a:lnTo>
                    <a:pt x="2588694" y="408799"/>
                  </a:lnTo>
                  <a:lnTo>
                    <a:pt x="2535092" y="400281"/>
                  </a:lnTo>
                  <a:lnTo>
                    <a:pt x="2471974" y="397199"/>
                  </a:lnTo>
                </a:path>
                <a:path w="3020695" h="777875" extrusionOk="0">
                  <a:moveTo>
                    <a:pt x="3020099" y="553649"/>
                  </a:moveTo>
                  <a:lnTo>
                    <a:pt x="2945841" y="553834"/>
                  </a:lnTo>
                  <a:lnTo>
                    <a:pt x="2874016" y="554379"/>
                  </a:lnTo>
                  <a:lnTo>
                    <a:pt x="2804540" y="555272"/>
                  </a:lnTo>
                  <a:lnTo>
                    <a:pt x="2737329" y="556501"/>
                  </a:lnTo>
                  <a:lnTo>
                    <a:pt x="2672299" y="558053"/>
                  </a:lnTo>
                  <a:lnTo>
                    <a:pt x="2609366" y="559916"/>
                  </a:lnTo>
                  <a:lnTo>
                    <a:pt x="2548447" y="562077"/>
                  </a:lnTo>
                  <a:lnTo>
                    <a:pt x="2489457" y="564525"/>
                  </a:lnTo>
                  <a:lnTo>
                    <a:pt x="2432313" y="567245"/>
                  </a:lnTo>
                  <a:lnTo>
                    <a:pt x="2376930" y="570227"/>
                  </a:lnTo>
                  <a:lnTo>
                    <a:pt x="2323225" y="573458"/>
                  </a:lnTo>
                  <a:lnTo>
                    <a:pt x="2271115" y="576925"/>
                  </a:lnTo>
                  <a:lnTo>
                    <a:pt x="2220514" y="580615"/>
                  </a:lnTo>
                  <a:lnTo>
                    <a:pt x="2171340" y="584517"/>
                  </a:lnTo>
                  <a:lnTo>
                    <a:pt x="2123507" y="588618"/>
                  </a:lnTo>
                  <a:lnTo>
                    <a:pt x="2076933" y="592906"/>
                  </a:lnTo>
                  <a:lnTo>
                    <a:pt x="2031534" y="597367"/>
                  </a:lnTo>
                  <a:lnTo>
                    <a:pt x="1987225" y="601990"/>
                  </a:lnTo>
                  <a:lnTo>
                    <a:pt x="1943923" y="606763"/>
                  </a:lnTo>
                  <a:lnTo>
                    <a:pt x="1901544" y="611672"/>
                  </a:lnTo>
                  <a:lnTo>
                    <a:pt x="1860004" y="616705"/>
                  </a:lnTo>
                  <a:lnTo>
                    <a:pt x="1819218" y="621850"/>
                  </a:lnTo>
                  <a:lnTo>
                    <a:pt x="1779104" y="627095"/>
                  </a:lnTo>
                  <a:lnTo>
                    <a:pt x="1739577" y="632427"/>
                  </a:lnTo>
                  <a:lnTo>
                    <a:pt x="1700553" y="637834"/>
                  </a:lnTo>
                  <a:lnTo>
                    <a:pt x="1661949" y="643302"/>
                  </a:lnTo>
                  <a:lnTo>
                    <a:pt x="1623681" y="648820"/>
                  </a:lnTo>
                  <a:lnTo>
                    <a:pt x="1585664" y="654376"/>
                  </a:lnTo>
                  <a:lnTo>
                    <a:pt x="1547815" y="659957"/>
                  </a:lnTo>
                  <a:lnTo>
                    <a:pt x="1510049" y="665549"/>
                  </a:lnTo>
                  <a:lnTo>
                    <a:pt x="1472284" y="671142"/>
                  </a:lnTo>
                  <a:lnTo>
                    <a:pt x="1434435" y="676723"/>
                  </a:lnTo>
                  <a:lnTo>
                    <a:pt x="1396418" y="682279"/>
                  </a:lnTo>
                  <a:lnTo>
                    <a:pt x="1358150" y="687797"/>
                  </a:lnTo>
                  <a:lnTo>
                    <a:pt x="1319546" y="693265"/>
                  </a:lnTo>
                  <a:lnTo>
                    <a:pt x="1280522" y="698672"/>
                  </a:lnTo>
                  <a:lnTo>
                    <a:pt x="1240995" y="704004"/>
                  </a:lnTo>
                  <a:lnTo>
                    <a:pt x="1200881" y="709249"/>
                  </a:lnTo>
                  <a:lnTo>
                    <a:pt x="1160095" y="714394"/>
                  </a:lnTo>
                  <a:lnTo>
                    <a:pt x="1118555" y="719427"/>
                  </a:lnTo>
                  <a:lnTo>
                    <a:pt x="1076176" y="724336"/>
                  </a:lnTo>
                  <a:lnTo>
                    <a:pt x="1032874" y="729109"/>
                  </a:lnTo>
                  <a:lnTo>
                    <a:pt x="988565" y="733732"/>
                  </a:lnTo>
                  <a:lnTo>
                    <a:pt x="943166" y="738193"/>
                  </a:lnTo>
                  <a:lnTo>
                    <a:pt x="896592" y="742481"/>
                  </a:lnTo>
                  <a:lnTo>
                    <a:pt x="848759" y="746582"/>
                  </a:lnTo>
                  <a:lnTo>
                    <a:pt x="799585" y="750484"/>
                  </a:lnTo>
                  <a:lnTo>
                    <a:pt x="748984" y="754174"/>
                  </a:lnTo>
                  <a:lnTo>
                    <a:pt x="696874" y="757641"/>
                  </a:lnTo>
                  <a:lnTo>
                    <a:pt x="643169" y="760872"/>
                  </a:lnTo>
                  <a:lnTo>
                    <a:pt x="587786" y="763854"/>
                  </a:lnTo>
                  <a:lnTo>
                    <a:pt x="530642" y="766574"/>
                  </a:lnTo>
                  <a:lnTo>
                    <a:pt x="471652" y="769022"/>
                  </a:lnTo>
                  <a:lnTo>
                    <a:pt x="410733" y="771183"/>
                  </a:lnTo>
                  <a:lnTo>
                    <a:pt x="347800" y="773046"/>
                  </a:lnTo>
                  <a:lnTo>
                    <a:pt x="282770" y="774598"/>
                  </a:lnTo>
                  <a:lnTo>
                    <a:pt x="215559" y="775827"/>
                  </a:lnTo>
                  <a:lnTo>
                    <a:pt x="146083" y="776720"/>
                  </a:lnTo>
                  <a:lnTo>
                    <a:pt x="74258" y="777265"/>
                  </a:lnTo>
                  <a:lnTo>
                    <a:pt x="0" y="777449"/>
                  </a:lnTo>
                </a:path>
              </a:pathLst>
            </a:custGeom>
            <a:noFill/>
            <a:ln w="9525" cap="flat" cmpd="sng">
              <a:solidFill>
                <a:srgbClr val="685D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84" name="Google Shape;284;p23"/>
          <p:cNvSpPr txBox="1"/>
          <p:nvPr/>
        </p:nvSpPr>
        <p:spPr>
          <a:xfrm>
            <a:off x="4386350" y="3991262"/>
            <a:ext cx="8928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latin typeface="Trebuchet MS"/>
                <a:ea typeface="Trebuchet MS"/>
                <a:cs typeface="Trebuchet MS"/>
                <a:sym typeface="Trebuchet MS"/>
              </a:rPr>
              <a:t>Anomalies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3"/>
          <p:cNvSpPr txBox="1">
            <a:spLocks noGrp="1"/>
          </p:cNvSpPr>
          <p:nvPr>
            <p:ph type="title"/>
          </p:nvPr>
        </p:nvSpPr>
        <p:spPr>
          <a:xfrm>
            <a:off x="251520" y="137160"/>
            <a:ext cx="6261923" cy="75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Natural Language Processing (NLP):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Traduttori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automatici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A2932F1-AE10-41A3-956A-E8E35D955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11" y="1863136"/>
            <a:ext cx="6922294" cy="191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120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9"/>
          <p:cNvSpPr txBox="1">
            <a:spLocks noGrp="1"/>
          </p:cNvSpPr>
          <p:nvPr>
            <p:ph type="title"/>
          </p:nvPr>
        </p:nvSpPr>
        <p:spPr>
          <a:xfrm>
            <a:off x="251520" y="137160"/>
            <a:ext cx="5533054" cy="75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NLP: 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“Large Language Model” e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ChatBot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(e.g., </a:t>
            </a:r>
            <a:r>
              <a:rPr lang="it-IT" dirty="0"/>
              <a:t>ChatGPT)</a:t>
            </a:r>
            <a:endParaRPr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6BFD5A4-977D-4F92-846A-1AAA3E0D61B7}"/>
              </a:ext>
            </a:extLst>
          </p:cNvPr>
          <p:cNvSpPr txBox="1">
            <a:spLocks/>
          </p:cNvSpPr>
          <p:nvPr/>
        </p:nvSpPr>
        <p:spPr>
          <a:xfrm>
            <a:off x="478630" y="1028700"/>
            <a:ext cx="3043239" cy="3614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0"/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F6756EA-479E-F062-D369-D0ABC28AF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14" y="1100138"/>
            <a:ext cx="6643880" cy="336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04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4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Computer Vision</a:t>
            </a:r>
            <a:endParaRPr dirty="0"/>
          </a:p>
        </p:txBody>
      </p:sp>
      <p:pic>
        <p:nvPicPr>
          <p:cNvPr id="290" name="Google Shape;29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82150" y="1982925"/>
            <a:ext cx="5048249" cy="282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99750" y="3530374"/>
            <a:ext cx="1281474" cy="1275779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4"/>
          <p:cNvSpPr txBox="1"/>
          <p:nvPr/>
        </p:nvSpPr>
        <p:spPr>
          <a:xfrm>
            <a:off x="673125" y="1157250"/>
            <a:ext cx="77976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Riconoscimento di cifre scritte a mano da esseri umani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Sfide: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La stessa cifra potrebbe 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essere scritta in modi 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diﬀerenti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La cifra potrebbe essere 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ruotata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Gli esseri umani hanno 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stili molto diversi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Computer Vision: Image Classification</a:t>
            </a:r>
            <a:endParaRPr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25C8F95-F309-4D06-A552-AE584A008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740" y="919370"/>
            <a:ext cx="3807362" cy="314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6D62C4-18D4-D736-3F0D-EFF77D043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Relazione tra AI e ML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225DC3D-E606-5ABA-CD9E-0C7F6A310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75666" y="1046245"/>
            <a:ext cx="4455055" cy="3402000"/>
          </a:xfrm>
        </p:spPr>
        <p:txBody>
          <a:bodyPr/>
          <a:lstStyle/>
          <a:p>
            <a:pPr marL="228600" indent="0"/>
            <a:r>
              <a:rPr lang="it-IT" dirty="0"/>
              <a:t>Un po’ di storia: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it-IT" dirty="0"/>
              <a:t>La ricerca in AI inizia ufficialmente con la conferenza di Dartmouth (1956)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it-IT" dirty="0"/>
              <a:t>Il ML nasce qualche anno dopo (fine anni ’50)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it-IT" dirty="0"/>
              <a:t>I primi 40 anni dell’AI sono dominati dai metodi "classici" ("formali"), ovvero basati su formalismi logici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it-IT" dirty="0"/>
              <a:t>Tali metodi hanno un problema: tutta la conoscenza di un sistema AI deve essere "immessa a mano": impraticabile!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it-IT" dirty="0"/>
              <a:t>Nel ML, invece, la conoscenza viene acquisita automaticamente dal sistema che "osserva" degli esempi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it-IT" dirty="0"/>
              <a:t>Negli anni ‘90 i metodi formali mostrano i loro limiti ("inverno dell’AI")</a:t>
            </a:r>
          </a:p>
          <a:p>
            <a:pPr marL="228600" indent="0"/>
            <a:r>
              <a:rPr lang="it-IT" dirty="0"/>
              <a:t> 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AD69EA3-EA21-DA45-219A-FF53918E8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97" y="1288943"/>
            <a:ext cx="3170973" cy="315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48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397" y="2121525"/>
            <a:ext cx="3602573" cy="183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3303" y="2121525"/>
            <a:ext cx="4579574" cy="1777606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5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/>
            <a:r>
              <a:rPr lang="it" dirty="0"/>
              <a:t>Computer Vision: </a:t>
            </a:r>
            <a:r>
              <a:rPr lang="it-IT" sz="2400" dirty="0">
                <a:latin typeface="Trebuchet MS"/>
                <a:ea typeface="Trebuchet MS"/>
                <a:cs typeface="Trebuchet MS"/>
                <a:sym typeface="Trebuchet MS"/>
              </a:rPr>
              <a:t>Object </a:t>
            </a:r>
            <a:r>
              <a:rPr lang="it-IT" sz="2400" dirty="0" err="1">
                <a:latin typeface="Trebuchet MS"/>
                <a:ea typeface="Trebuchet MS"/>
                <a:cs typeface="Trebuchet MS"/>
                <a:sym typeface="Trebuchet MS"/>
              </a:rPr>
              <a:t>detection</a:t>
            </a:r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5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6333635" cy="75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/>
            <a:r>
              <a:rPr lang="it" dirty="0"/>
              <a:t>Computer Vision: </a:t>
            </a:r>
            <a:r>
              <a:rPr lang="it-IT" sz="2400" dirty="0">
                <a:latin typeface="Trebuchet MS"/>
                <a:ea typeface="Trebuchet MS"/>
                <a:cs typeface="Trebuchet MS"/>
                <a:sym typeface="Trebuchet MS"/>
              </a:rPr>
              <a:t>Object </a:t>
            </a:r>
            <a:r>
              <a:rPr lang="it-IT" sz="2400" dirty="0" err="1">
                <a:latin typeface="Trebuchet MS"/>
                <a:ea typeface="Trebuchet MS"/>
                <a:cs typeface="Trebuchet MS"/>
                <a:sym typeface="Trebuchet MS"/>
              </a:rPr>
              <a:t>detection</a:t>
            </a:r>
            <a:r>
              <a:rPr lang="it-IT" sz="2400" dirty="0">
                <a:latin typeface="Trebuchet MS"/>
                <a:ea typeface="Trebuchet MS"/>
                <a:cs typeface="Trebuchet MS"/>
                <a:sym typeface="Trebuchet MS"/>
              </a:rPr>
              <a:t> e </a:t>
            </a:r>
            <a:r>
              <a:rPr lang="it-IT" sz="2400" dirty="0" err="1">
                <a:latin typeface="Trebuchet MS"/>
                <a:ea typeface="Trebuchet MS"/>
                <a:cs typeface="Trebuchet MS"/>
                <a:sym typeface="Trebuchet MS"/>
              </a:rPr>
              <a:t>segmentation</a:t>
            </a:r>
            <a:endParaRPr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8AB2560-D9F5-4BEE-B2B5-A5296A6AE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520" y="1633275"/>
            <a:ext cx="6525394" cy="2459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6633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9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Object detection (e.g., nei supermarket)</a:t>
            </a:r>
            <a:endParaRPr dirty="0"/>
          </a:p>
        </p:txBody>
      </p:sp>
      <p:sp>
        <p:nvSpPr>
          <p:cNvPr id="333" name="Google Shape;333;p29"/>
          <p:cNvSpPr txBox="1"/>
          <p:nvPr/>
        </p:nvSpPr>
        <p:spPr>
          <a:xfrm>
            <a:off x="314325" y="3764725"/>
            <a:ext cx="8486775" cy="129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0" bIns="0" anchor="t" anchorCtr="0">
            <a:spAutoFit/>
          </a:bodyPr>
          <a:lstStyle/>
          <a:p>
            <a:pPr marL="12700" marR="5080" lvl="0" indent="0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Le versioni da supermercato di Amazon dei suoi negozi automatizzati Go hanno un massimo di 10 dipendenti umani che lavorano in ogni store...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Gli articoli sono etichettati con un chip RFID passivo poco costoso, e vengono scannerizzati in massa quando il cliente esce dal negozio. I dati di riconoscimento degli articoli dalla RFID vengono probabilmente associati a dati di riconoscimento degli oggetti, acquisiti in tempo reale tramite video, in modo da avere due fonti indipendenti di dati.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4" name="Google Shape;33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5035" y="810795"/>
            <a:ext cx="4988249" cy="2801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6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Computer Vision: Face recognition</a:t>
            </a:r>
            <a:endParaRPr dirty="0"/>
          </a:p>
        </p:txBody>
      </p:sp>
      <p:pic>
        <p:nvPicPr>
          <p:cNvPr id="306" name="Google Shape;30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0645" y="1070895"/>
            <a:ext cx="5863590" cy="3664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3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NLP e Computer Vision</a:t>
            </a:r>
            <a:endParaRPr dirty="0"/>
          </a:p>
        </p:txBody>
      </p:sp>
      <p:sp>
        <p:nvSpPr>
          <p:cNvPr id="278" name="Google Shape;278;p23"/>
          <p:cNvSpPr txBox="1"/>
          <p:nvPr/>
        </p:nvSpPr>
        <p:spPr>
          <a:xfrm>
            <a:off x="683651" y="1079305"/>
            <a:ext cx="5187061" cy="228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775" rIns="0" bIns="0" anchor="t" anchorCtr="0">
            <a:spAutoFit/>
          </a:bodyPr>
          <a:lstStyle/>
          <a:p>
            <a:pPr marL="348615" marR="5080" lvl="0" indent="-311150" algn="l" rtl="0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Descrivere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usando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un testo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scritto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) il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contenuto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un’immagine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EFD753C-3971-4D6B-81DC-B262056E4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52" y="2513690"/>
            <a:ext cx="7522369" cy="155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4264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7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Vision-based biometrics</a:t>
            </a:r>
            <a:endParaRPr/>
          </a:p>
        </p:txBody>
      </p:sp>
      <p:pic>
        <p:nvPicPr>
          <p:cNvPr id="312" name="Google Shape;31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8460" y="3349685"/>
            <a:ext cx="1988550" cy="1491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02420" y="3349685"/>
            <a:ext cx="1977209" cy="1482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63348" y="1329822"/>
            <a:ext cx="2147699" cy="16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7"/>
          <p:cNvSpPr txBox="1"/>
          <p:nvPr/>
        </p:nvSpPr>
        <p:spPr>
          <a:xfrm>
            <a:off x="2673271" y="3009011"/>
            <a:ext cx="6177280" cy="445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it" sz="1200" i="1">
                <a:latin typeface="Arial"/>
                <a:ea typeface="Arial"/>
                <a:cs typeface="Arial"/>
                <a:sym typeface="Arial"/>
              </a:rPr>
              <a:t>How the Afghan Girl was Identified by Her Iris Patterns</a:t>
            </a:r>
            <a:r>
              <a:rPr lang="it" sz="1200">
                <a:latin typeface="Arial"/>
                <a:ea typeface="Arial"/>
                <a:cs typeface="Arial"/>
                <a:sym typeface="Arial"/>
              </a:rPr>
              <a:t>”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3672840" marR="0" lvl="0" indent="0" algn="l" rtl="0">
              <a:lnSpc>
                <a:spcPct val="100000"/>
              </a:lnSpc>
              <a:spcBef>
                <a:spcPts val="785"/>
              </a:spcBef>
              <a:spcAft>
                <a:spcPts val="0"/>
              </a:spcAft>
              <a:buNone/>
            </a:pPr>
            <a:r>
              <a:rPr lang="it" sz="900" b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http://www.cl.cam.ac.uk/~jgd1000/afghan.html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7"/>
          <p:cNvSpPr txBox="1"/>
          <p:nvPr/>
        </p:nvSpPr>
        <p:spPr>
          <a:xfrm>
            <a:off x="7525655" y="4504058"/>
            <a:ext cx="111379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latin typeface="Calibri"/>
                <a:ea typeface="Calibri"/>
                <a:cs typeface="Calibri"/>
                <a:sym typeface="Calibri"/>
              </a:rPr>
              <a:t>Source: S. Seitz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8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Login senza password…</a:t>
            </a:r>
            <a:endParaRPr/>
          </a:p>
        </p:txBody>
      </p:sp>
      <p:pic>
        <p:nvPicPr>
          <p:cNvPr id="322" name="Google Shape;32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03531" y="1223899"/>
            <a:ext cx="1354890" cy="280699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8"/>
          <p:cNvSpPr txBox="1"/>
          <p:nvPr/>
        </p:nvSpPr>
        <p:spPr>
          <a:xfrm>
            <a:off x="2334737" y="4103309"/>
            <a:ext cx="1623600" cy="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75" rIns="0" bIns="0" anchor="t" anchorCtr="0">
            <a:spAutoFit/>
          </a:bodyPr>
          <a:lstStyle/>
          <a:p>
            <a:pPr marL="12700" marR="5080" lvl="0" indent="0" algn="ctr" rtl="0">
              <a:lnSpc>
                <a:spcPct val="119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Scanner di impronte digitali su molti nuovi computer portatili e altri dispositivi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4" name="Google Shape;324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67790" y="2460290"/>
            <a:ext cx="633553" cy="1027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44828" y="2176803"/>
            <a:ext cx="1563621" cy="155471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8"/>
          <p:cNvSpPr txBox="1"/>
          <p:nvPr/>
        </p:nvSpPr>
        <p:spPr>
          <a:xfrm>
            <a:off x="4423500" y="3988675"/>
            <a:ext cx="28848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5080" lvl="0" indent="0" algn="ctr" rtl="0">
              <a:lnSpc>
                <a:spcPct val="99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I sistemi di riconoscimento dei volti cominciano ora ad essere più diffusi</a:t>
            </a:r>
            <a:r>
              <a:rPr lang="it" sz="12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http://www.sensiblevision.com/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23508" y="2356428"/>
            <a:ext cx="1213290" cy="1213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1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Phone Apps</a:t>
            </a:r>
            <a:endParaRPr/>
          </a:p>
        </p:txBody>
      </p:sp>
      <p:pic>
        <p:nvPicPr>
          <p:cNvPr id="347" name="Google Shape;34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297" y="1065130"/>
            <a:ext cx="4512566" cy="3647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2599" y="1200451"/>
            <a:ext cx="3521475" cy="19719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1"/>
          <p:cNvSpPr txBox="1"/>
          <p:nvPr/>
        </p:nvSpPr>
        <p:spPr>
          <a:xfrm>
            <a:off x="5172600" y="3302900"/>
            <a:ext cx="3521400" cy="619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marR="5080" lvl="0" indent="0" algn="l" rtl="0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PRISMA trasforma foto e video utilizzando gli stili di artisti famosi.</a:t>
            </a:r>
            <a:endParaRPr sz="10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1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Generazione di dati (e.g., immagini, video…)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4D07902-149F-43FE-A6F1-A8A7FBCAA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8" y="1078706"/>
            <a:ext cx="7100886" cy="355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2559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742" y="627534"/>
            <a:ext cx="4428492" cy="174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039" y="2355726"/>
            <a:ext cx="2892065" cy="1842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ottotitolo 8">
            <a:extLst>
              <a:ext uri="{FF2B5EF4-FFF2-40B4-BE49-F238E27FC236}">
                <a16:creationId xmlns:a16="http://schemas.microsoft.com/office/drawing/2014/main" id="{3714360A-3493-49B4-8170-C5E1D0CE4F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3" name="Titolo 12">
            <a:extLst>
              <a:ext uri="{FF2B5EF4-FFF2-40B4-BE49-F238E27FC236}">
                <a16:creationId xmlns:a16="http://schemas.microsoft.com/office/drawing/2014/main" id="{151DADDE-6EB7-4F8B-A7D0-2698C8D7F7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474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B6BF6-9E57-2184-53FB-9FAC0263C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7C9B74-3B3C-43BC-7470-338CFAEB7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Relazione tra AI e ML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2B525CF-B026-D9D1-DDB6-50AFD68A2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75666" y="1046245"/>
            <a:ext cx="4455055" cy="3402000"/>
          </a:xfrm>
        </p:spPr>
        <p:txBody>
          <a:bodyPr/>
          <a:lstStyle/>
          <a:p>
            <a:pPr marL="228600" indent="0"/>
            <a:r>
              <a:rPr lang="it-IT" dirty="0"/>
              <a:t>Un po’ di storia: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it-IT" dirty="0"/>
              <a:t>Nella seconda metà degli anni ‘90 il ML inizia a superare (come risultati e interesse) i metodi formali. E’ il tempo delle SVM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it-IT" dirty="0"/>
              <a:t>A partire dal 2006-2008 si inizia a parlare di Deep Learning, basato sulle Reti Neurali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it-IT" dirty="0"/>
              <a:t>Qualche anno dopo, il Deep Learning inizia a dominare la ricerca in AI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it-IT" dirty="0"/>
              <a:t>Oggi con AI moderna ci si riferisce per lo più a Reti Neurali e Deep Learning</a:t>
            </a:r>
          </a:p>
          <a:p>
            <a:pPr marL="228600" indent="0"/>
            <a:r>
              <a:rPr lang="it-IT" dirty="0"/>
              <a:t> 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F97701C-C8E2-9D0E-EB74-16CFCD79D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97" y="1288943"/>
            <a:ext cx="3170973" cy="315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901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3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Sport</a:t>
            </a:r>
            <a:endParaRPr/>
          </a:p>
        </p:txBody>
      </p:sp>
      <p:sp>
        <p:nvSpPr>
          <p:cNvPr id="364" name="Google Shape;364;p33"/>
          <p:cNvSpPr txBox="1"/>
          <p:nvPr/>
        </p:nvSpPr>
        <p:spPr>
          <a:xfrm>
            <a:off x="1983486" y="1038800"/>
            <a:ext cx="5382300" cy="2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 b="1">
                <a:latin typeface="Calibri"/>
                <a:ea typeface="Calibri"/>
                <a:cs typeface="Calibri"/>
                <a:sym typeface="Calibri"/>
              </a:rPr>
              <a:t>Sportvision</a:t>
            </a:r>
            <a:r>
              <a:rPr lang="it" sz="1400">
                <a:latin typeface="Calibri"/>
                <a:ea typeface="Calibri"/>
                <a:cs typeface="Calibri"/>
                <a:sym typeface="Calibri"/>
              </a:rPr>
              <a:t>: visual data intelligence </a:t>
            </a:r>
            <a:r>
              <a:rPr lang="it">
                <a:latin typeface="Calibri"/>
                <a:ea typeface="Calibri"/>
                <a:cs typeface="Calibri"/>
                <a:sym typeface="Calibri"/>
              </a:rPr>
              <a:t>per migliorare l’esperienza sportiva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5" name="Google Shape;36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3030" y="1496610"/>
            <a:ext cx="5143229" cy="2892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4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Automotive</a:t>
            </a:r>
            <a:endParaRPr/>
          </a:p>
        </p:txBody>
      </p:sp>
      <p:sp>
        <p:nvSpPr>
          <p:cNvPr id="371" name="Google Shape;371;p34"/>
          <p:cNvSpPr txBox="1"/>
          <p:nvPr/>
        </p:nvSpPr>
        <p:spPr>
          <a:xfrm>
            <a:off x="1063281" y="1060870"/>
            <a:ext cx="817880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80010" marR="0" lvl="0" indent="-88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it" sz="15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Mobileye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2" name="Google Shape;37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900" y="1579385"/>
            <a:ext cx="6488123" cy="3299611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4"/>
          <p:cNvSpPr txBox="1"/>
          <p:nvPr/>
        </p:nvSpPr>
        <p:spPr>
          <a:xfrm>
            <a:off x="6572315" y="4799162"/>
            <a:ext cx="156591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Calibri"/>
                <a:ea typeface="Calibri"/>
                <a:cs typeface="Calibri"/>
                <a:sym typeface="Calibri"/>
              </a:rPr>
              <a:t>Source: A. Shashua, S. Seitz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5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Vision-based interaction</a:t>
            </a:r>
            <a:endParaRPr/>
          </a:p>
        </p:txBody>
      </p:sp>
      <p:grpSp>
        <p:nvGrpSpPr>
          <p:cNvPr id="379" name="Google Shape;379;p35"/>
          <p:cNvGrpSpPr/>
          <p:nvPr/>
        </p:nvGrpSpPr>
        <p:grpSpPr>
          <a:xfrm>
            <a:off x="1627290" y="1714500"/>
            <a:ext cx="2181777" cy="2084308"/>
            <a:chOff x="1627290" y="1714500"/>
            <a:chExt cx="2181777" cy="2084308"/>
          </a:xfrm>
        </p:grpSpPr>
        <p:pic>
          <p:nvPicPr>
            <p:cNvPr id="380" name="Google Shape;380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653929" y="1741139"/>
              <a:ext cx="2155138" cy="20576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" name="Google Shape;381;p3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27290" y="1714500"/>
              <a:ext cx="2155138" cy="20576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2" name="Google Shape;382;p35"/>
          <p:cNvSpPr txBox="1"/>
          <p:nvPr/>
        </p:nvSpPr>
        <p:spPr>
          <a:xfrm>
            <a:off x="1779316" y="3815763"/>
            <a:ext cx="160401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latin typeface="Calibri"/>
                <a:ea typeface="Calibri"/>
                <a:cs typeface="Calibri"/>
                <a:sym typeface="Calibri"/>
              </a:rPr>
              <a:t>Assistive technologies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3" name="Google Shape;383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85974" y="1645920"/>
            <a:ext cx="3446996" cy="1988549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5"/>
          <p:cNvSpPr txBox="1"/>
          <p:nvPr/>
        </p:nvSpPr>
        <p:spPr>
          <a:xfrm>
            <a:off x="5786896" y="3831016"/>
            <a:ext cx="645300" cy="1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Calibri"/>
                <a:ea typeface="Calibri"/>
                <a:cs typeface="Calibri"/>
                <a:sym typeface="Calibri"/>
              </a:rPr>
              <a:t>MS Kinect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6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Vision nello Spazio</a:t>
            </a:r>
            <a:endParaRPr/>
          </a:p>
        </p:txBody>
      </p:sp>
      <p:pic>
        <p:nvPicPr>
          <p:cNvPr id="390" name="Google Shape;390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1825" y="1152425"/>
            <a:ext cx="6400350" cy="1750139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6"/>
          <p:cNvSpPr txBox="1"/>
          <p:nvPr/>
        </p:nvSpPr>
        <p:spPr>
          <a:xfrm>
            <a:off x="1371825" y="2920425"/>
            <a:ext cx="6400500" cy="15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7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Il Mars Exploration Rover Spirit della NASA ha catturato questa vista verso ovest dalla cima di un basso altopiano dove Spirit ha trascorso gli ultimi mesi del 2007.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I sistemi di visione utilizzati per diversi task: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Panorama stitching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3D terrain modeling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Obstacle detection, position tracking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7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Robotica</a:t>
            </a:r>
            <a:endParaRPr/>
          </a:p>
        </p:txBody>
      </p:sp>
      <p:grpSp>
        <p:nvGrpSpPr>
          <p:cNvPr id="397" name="Google Shape;397;p37"/>
          <p:cNvGrpSpPr/>
          <p:nvPr/>
        </p:nvGrpSpPr>
        <p:grpSpPr>
          <a:xfrm>
            <a:off x="1931365" y="948705"/>
            <a:ext cx="5910029" cy="4002479"/>
            <a:chOff x="1931365" y="948705"/>
            <a:chExt cx="5910029" cy="4002479"/>
          </a:xfrm>
        </p:grpSpPr>
        <p:pic>
          <p:nvPicPr>
            <p:cNvPr id="398" name="Google Shape;398;p3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31365" y="948705"/>
              <a:ext cx="5733449" cy="3224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" name="Google Shape;399;p3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27165" y="3211845"/>
              <a:ext cx="1714229" cy="173933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8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Medical Imaging</a:t>
            </a:r>
            <a:endParaRPr/>
          </a:p>
        </p:txBody>
      </p:sp>
      <p:pic>
        <p:nvPicPr>
          <p:cNvPr id="405" name="Google Shape;405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5810" y="1212030"/>
            <a:ext cx="2628720" cy="262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44570" y="1460969"/>
            <a:ext cx="3370407" cy="213921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8"/>
          <p:cNvSpPr txBox="1"/>
          <p:nvPr/>
        </p:nvSpPr>
        <p:spPr>
          <a:xfrm>
            <a:off x="5387861" y="3838918"/>
            <a:ext cx="1357630" cy="20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Calibri"/>
                <a:ea typeface="Calibri"/>
                <a:cs typeface="Calibri"/>
                <a:sym typeface="Calibri"/>
              </a:rPr>
              <a:t>Image guided surgery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38"/>
          <p:cNvSpPr txBox="1"/>
          <p:nvPr/>
        </p:nvSpPr>
        <p:spPr>
          <a:xfrm>
            <a:off x="2419026" y="3917489"/>
            <a:ext cx="718185" cy="389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75" rIns="0" bIns="0" anchor="t" anchorCtr="0">
            <a:spAutoFit/>
          </a:bodyPr>
          <a:lstStyle/>
          <a:p>
            <a:pPr marL="119379" marR="5080" lvl="0" indent="-107313" algn="l" rtl="0">
              <a:lnSpc>
                <a:spcPct val="119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Calibri"/>
                <a:ea typeface="Calibri"/>
                <a:cs typeface="Calibri"/>
                <a:sym typeface="Calibri"/>
              </a:rPr>
              <a:t>3D imaging  MRI, CT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8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Interpretazione dei segnali del cervello</a:t>
            </a:r>
            <a:endParaRPr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774A476-129E-4F54-9875-17FE42042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1999013"/>
            <a:ext cx="739140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47346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9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Un po’ di nomenclatura</a:t>
            </a:r>
            <a:endParaRPr dirty="0"/>
          </a:p>
        </p:txBody>
      </p:sp>
      <p:sp>
        <p:nvSpPr>
          <p:cNvPr id="414" name="Google Shape;414;p39"/>
          <p:cNvSpPr txBox="1"/>
          <p:nvPr/>
        </p:nvSpPr>
        <p:spPr>
          <a:xfrm>
            <a:off x="251520" y="741202"/>
            <a:ext cx="8279100" cy="4265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t" anchorCtr="0">
            <a:spAutoFit/>
          </a:bodyPr>
          <a:lstStyle/>
          <a:p>
            <a:pPr marL="457200" marR="30480" indent="-317500">
              <a:lnSpc>
                <a:spcPct val="114599"/>
              </a:lnSpc>
              <a:buSzPts val="1400"/>
              <a:buFont typeface="Calibri"/>
              <a:buChar char="●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Tipicamente, abbiamo una </a:t>
            </a:r>
            <a:r>
              <a:rPr lang="it" i="1" dirty="0">
                <a:latin typeface="Calibri"/>
                <a:ea typeface="Calibri"/>
                <a:cs typeface="Calibri"/>
                <a:sym typeface="Calibri"/>
              </a:rPr>
              <a:t>variabile dipendente, </a:t>
            </a: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detta anche</a:t>
            </a:r>
            <a:r>
              <a:rPr lang="it" i="1" dirty="0">
                <a:latin typeface="Calibri"/>
                <a:ea typeface="Calibri"/>
                <a:cs typeface="Calibri"/>
                <a:sym typeface="Calibri"/>
              </a:rPr>
              <a:t> variabile target</a:t>
            </a: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, di tipo </a:t>
            </a:r>
            <a:r>
              <a:rPr lang="it" i="1" dirty="0">
                <a:latin typeface="Calibri"/>
                <a:ea typeface="Calibri"/>
                <a:cs typeface="Calibri"/>
                <a:sym typeface="Calibri"/>
              </a:rPr>
              <a:t>numerico</a:t>
            </a: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 (come </a:t>
            </a:r>
            <a:r>
              <a:rPr lang="it-IT" dirty="0">
                <a:latin typeface="Calibri"/>
                <a:ea typeface="Calibri"/>
                <a:cs typeface="Calibri"/>
                <a:sym typeface="Calibri"/>
              </a:rPr>
              <a:t>l’aspettativa di vita</a:t>
            </a: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) o </a:t>
            </a:r>
            <a:r>
              <a:rPr lang="it" i="1" dirty="0">
                <a:latin typeface="Calibri"/>
                <a:ea typeface="Calibri"/>
                <a:cs typeface="Calibri"/>
                <a:sym typeface="Calibri"/>
              </a:rPr>
              <a:t>categorica</a:t>
            </a: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 (come infarto/non infarto), il cui valore vogliamo </a:t>
            </a:r>
            <a:r>
              <a:rPr lang="it" i="1" dirty="0">
                <a:latin typeface="Calibri"/>
                <a:ea typeface="Calibri"/>
                <a:cs typeface="Calibri"/>
                <a:sym typeface="Calibri"/>
              </a:rPr>
              <a:t>prevedere</a:t>
            </a:r>
            <a:endParaRPr lang="it-IT" dirty="0">
              <a:latin typeface="Calibri"/>
              <a:ea typeface="Calibri"/>
              <a:cs typeface="Calibri"/>
            </a:endParaRPr>
          </a:p>
          <a:p>
            <a:pPr marL="457200" marR="30480" indent="-317500">
              <a:lnSpc>
                <a:spcPct val="114599"/>
              </a:lnSpc>
              <a:buSzPts val="1400"/>
              <a:buFont typeface="Calibri"/>
              <a:buChar char="●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Lo facciamo sulla base di un insieme di </a:t>
            </a:r>
            <a:r>
              <a:rPr lang="it" i="1" dirty="0">
                <a:latin typeface="Calibri"/>
                <a:ea typeface="Calibri"/>
                <a:cs typeface="Calibri"/>
                <a:sym typeface="Calibri"/>
              </a:rPr>
              <a:t>variabili indipendenti</a:t>
            </a: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, dette anche </a:t>
            </a:r>
            <a:r>
              <a:rPr lang="it" i="1" dirty="0">
                <a:latin typeface="Calibri"/>
                <a:ea typeface="Calibri"/>
                <a:cs typeface="Calibri"/>
                <a:sym typeface="Calibri"/>
              </a:rPr>
              <a:t>feature</a:t>
            </a: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, che esprimono il valore di alcuni attributi utili a descrivere le entità del dominio che stiamo studiando (e.g, le misure cliniche di un dato paziente in un dominio medico, ecc…)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30480" lvl="0" indent="-317500" algn="l" rtl="0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Abbiamo un set di dati di </a:t>
            </a:r>
            <a:r>
              <a:rPr lang="it" i="1" dirty="0">
                <a:latin typeface="Calibri"/>
                <a:ea typeface="Calibri"/>
                <a:cs typeface="Calibri"/>
                <a:sym typeface="Calibri"/>
              </a:rPr>
              <a:t>training</a:t>
            </a: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 in cui osserviamo esempi di relazione tra la variabile target e le feature</a:t>
            </a:r>
          </a:p>
          <a:p>
            <a:pPr marL="457200" marR="30480" indent="-317500">
              <a:lnSpc>
                <a:spcPct val="114599"/>
              </a:lnSpc>
              <a:buSzPts val="1400"/>
              <a:buFont typeface="Calibri"/>
              <a:buChar char="●"/>
            </a:pPr>
            <a:r>
              <a:rPr lang="it" dirty="0">
                <a:latin typeface="Calibri"/>
                <a:ea typeface="Calibri"/>
                <a:cs typeface="Calibri"/>
              </a:rPr>
              <a:t>Importante: di solito, a training time, conosciamo il valore della variabile target per gli esempi del dataset di training. Tale valore è chiamato </a:t>
            </a:r>
            <a:r>
              <a:rPr lang="it" i="1" dirty="0">
                <a:latin typeface="Calibri"/>
                <a:ea typeface="Calibri"/>
                <a:cs typeface="Calibri"/>
              </a:rPr>
              <a:t>label</a:t>
            </a:r>
            <a:r>
              <a:rPr lang="it" dirty="0">
                <a:latin typeface="Calibri"/>
                <a:ea typeface="Calibri"/>
                <a:cs typeface="Calibri"/>
              </a:rPr>
              <a:t> o </a:t>
            </a:r>
            <a:r>
              <a:rPr lang="it" i="1" dirty="0">
                <a:latin typeface="Calibri"/>
                <a:ea typeface="Calibri"/>
                <a:cs typeface="Calibri"/>
              </a:rPr>
              <a:t>ground truth </a:t>
            </a:r>
            <a:r>
              <a:rPr lang="it" dirty="0">
                <a:latin typeface="Calibri"/>
                <a:ea typeface="Calibri"/>
                <a:cs typeface="Calibri"/>
              </a:rPr>
              <a:t>(</a:t>
            </a:r>
            <a:r>
              <a:rPr lang="it-IT" dirty="0">
                <a:latin typeface="Calibri"/>
                <a:ea typeface="Calibri"/>
                <a:cs typeface="Calibri"/>
              </a:rPr>
              <a:t>c'è una sottile differenza tra i due termini ma noi, per semplicità, la ignoreremo)</a:t>
            </a:r>
            <a:endParaRPr lang="it" dirty="0">
              <a:latin typeface="Calibri"/>
              <a:ea typeface="Calibri"/>
              <a:cs typeface="Calibri"/>
            </a:endParaRPr>
          </a:p>
          <a:p>
            <a:pPr marL="457200" marR="30480" indent="-317500">
              <a:lnSpc>
                <a:spcPct val="114599"/>
              </a:lnSpc>
              <a:buSzPts val="1400"/>
              <a:buFont typeface="Calibri"/>
              <a:buChar char="●"/>
            </a:pPr>
            <a:r>
              <a:rPr lang="it" dirty="0">
                <a:latin typeface="Calibri"/>
                <a:ea typeface="Calibri"/>
                <a:cs typeface="Calibri"/>
              </a:rPr>
              <a:t>A inference time, invece, la ground truth è ignota o, per lo meno, inaccessibile all'algoritmo di ML (altrimenti il problema sarebbe banale...)</a:t>
            </a:r>
            <a:endParaRPr lang="it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30480" lvl="0" indent="-317500" algn="l" rtl="0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’algoritmo di ML dovrà essere ingrado di </a:t>
            </a:r>
            <a:r>
              <a:rPr lang="it" i="1" dirty="0">
                <a:latin typeface="Calibri"/>
                <a:ea typeface="Calibri"/>
                <a:cs typeface="Calibri"/>
                <a:sym typeface="Calibri"/>
              </a:rPr>
              <a:t>indurre</a:t>
            </a: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 una relazione generale tra le feature e la variabile target utilizzando gli esempi di addestramento. Questa fase viene chiamata </a:t>
            </a:r>
            <a:r>
              <a:rPr lang="it" i="1" dirty="0">
                <a:latin typeface="Calibri"/>
                <a:ea typeface="Calibri"/>
                <a:cs typeface="Calibri"/>
                <a:sym typeface="Calibri"/>
              </a:rPr>
              <a:t>training </a:t>
            </a: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e il suo esito è un </a:t>
            </a:r>
            <a:r>
              <a:rPr lang="it" i="1" dirty="0">
                <a:latin typeface="Calibri"/>
                <a:ea typeface="Calibri"/>
                <a:cs typeface="Calibri"/>
                <a:sym typeface="Calibri"/>
              </a:rPr>
              <a:t>modello predittivo</a:t>
            </a:r>
          </a:p>
          <a:p>
            <a:pPr marL="457200" marR="30480" indent="-317500">
              <a:lnSpc>
                <a:spcPct val="114599"/>
              </a:lnSpc>
              <a:buSzPts val="1400"/>
              <a:buFont typeface="Calibri"/>
              <a:buChar char="●"/>
            </a:pPr>
            <a:r>
              <a:rPr lang="it-IT" dirty="0"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na volta addestrato, il modello predittivo sarà "congelato" (non verrà più modificato) e potrà essere usato per predire (o "inferire") il valore della variabile target su esempi nuovi. Questa fase è chiamata </a:t>
            </a:r>
            <a:r>
              <a:rPr lang="it" i="1" dirty="0">
                <a:latin typeface="Calibri"/>
                <a:ea typeface="Calibri"/>
                <a:cs typeface="Calibri"/>
                <a:sym typeface="Calibri"/>
              </a:rPr>
              <a:t>testing</a:t>
            </a: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it" i="1" dirty="0">
                <a:latin typeface="Calibri"/>
                <a:ea typeface="Calibri"/>
                <a:cs typeface="Calibri"/>
                <a:sym typeface="Calibri"/>
              </a:rPr>
              <a:t>inference</a:t>
            </a:r>
            <a:endParaRPr i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753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9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Esempio</a:t>
            </a:r>
            <a:endParaRPr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6BFD5A4-977D-4F92-846A-1AAA3E0D61B7}"/>
              </a:ext>
            </a:extLst>
          </p:cNvPr>
          <p:cNvSpPr txBox="1">
            <a:spLocks/>
          </p:cNvSpPr>
          <p:nvPr/>
        </p:nvSpPr>
        <p:spPr>
          <a:xfrm>
            <a:off x="457199" y="964406"/>
            <a:ext cx="3736182" cy="3880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7150" indent="-285750">
              <a:buFont typeface="Arial" panose="020B0604020202020204" pitchFamily="34" charset="0"/>
              <a:buChar char="•"/>
            </a:pPr>
            <a:r>
              <a:rPr lang="it-IT" dirty="0"/>
              <a:t>Variabile target: </a:t>
            </a:r>
            <a:r>
              <a:rPr lang="it-IT" i="1" dirty="0"/>
              <a:t>y</a:t>
            </a:r>
            <a:r>
              <a:rPr lang="it-IT" dirty="0"/>
              <a:t> </a:t>
            </a:r>
          </a:p>
          <a:p>
            <a:pPr marL="57150" indent="-285750">
              <a:buFont typeface="Arial" panose="020B0604020202020204" pitchFamily="34" charset="0"/>
              <a:buChar char="•"/>
            </a:pPr>
            <a:r>
              <a:rPr lang="it-IT" dirty="0"/>
              <a:t>Feature: </a:t>
            </a:r>
            <a:r>
              <a:rPr lang="it-IT" i="1" dirty="0"/>
              <a:t>x</a:t>
            </a:r>
          </a:p>
          <a:p>
            <a:pPr marL="57150" indent="-285750">
              <a:buFont typeface="Arial" panose="020B0604020202020204" pitchFamily="34" charset="0"/>
              <a:buChar char="•"/>
            </a:pPr>
            <a:r>
              <a:rPr lang="it-IT" dirty="0"/>
              <a:t>Training set: </a:t>
            </a:r>
            <a:r>
              <a:rPr lang="it-IT" i="1" dirty="0"/>
              <a:t>T = {(10, 4.1), (29.5, 5.2), …} </a:t>
            </a:r>
          </a:p>
          <a:p>
            <a:pPr marL="57150" indent="-285750">
              <a:buFont typeface="Arial" panose="020B0604020202020204" pitchFamily="34" charset="0"/>
              <a:buChar char="•"/>
            </a:pPr>
            <a:endParaRPr lang="it-IT" i="1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0B3DDE6-BC58-1150-E1A8-9DDE25295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965" y="2264569"/>
            <a:ext cx="4049828" cy="267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541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9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Esempio</a:t>
            </a:r>
            <a:endParaRPr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6BFD5A4-977D-4F92-846A-1AAA3E0D61B7}"/>
              </a:ext>
            </a:extLst>
          </p:cNvPr>
          <p:cNvSpPr txBox="1">
            <a:spLocks/>
          </p:cNvSpPr>
          <p:nvPr/>
        </p:nvSpPr>
        <p:spPr>
          <a:xfrm>
            <a:off x="457199" y="964406"/>
            <a:ext cx="3857626" cy="3880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/>
            <a:r>
              <a:rPr lang="en-GB" dirty="0"/>
              <a:t>Fase di training: </a:t>
            </a:r>
            <a:r>
              <a:rPr lang="en-GB" dirty="0" err="1"/>
              <a:t>l’algoritmo</a:t>
            </a:r>
            <a:r>
              <a:rPr lang="en-GB" dirty="0"/>
              <a:t> di ML, </a:t>
            </a:r>
            <a:r>
              <a:rPr lang="en-GB" dirty="0" err="1"/>
              <a:t>usando</a:t>
            </a:r>
            <a:r>
              <a:rPr lang="en-GB" dirty="0"/>
              <a:t> </a:t>
            </a:r>
            <a:r>
              <a:rPr lang="en-GB" i="1" dirty="0"/>
              <a:t>T</a:t>
            </a:r>
            <a:r>
              <a:rPr lang="en-GB" dirty="0"/>
              <a:t>, </a:t>
            </a:r>
            <a:r>
              <a:rPr lang="it-IT" dirty="0"/>
              <a:t>seleziona uno specifico modello predittivo (caratterizzato, in quest’esempio, da specifici valori dei parametri </a:t>
            </a:r>
            <a:r>
              <a:rPr lang="it-IT" i="1" dirty="0"/>
              <a:t>a</a:t>
            </a:r>
            <a:r>
              <a:rPr lang="it-IT" dirty="0"/>
              <a:t> e </a:t>
            </a:r>
            <a:r>
              <a:rPr lang="it-IT" i="1" dirty="0"/>
              <a:t>b</a:t>
            </a:r>
            <a:r>
              <a:rPr lang="it-IT" dirty="0"/>
              <a:t>): </a:t>
            </a:r>
          </a:p>
          <a:p>
            <a:pPr marL="0"/>
            <a:endParaRPr lang="it-IT" dirty="0"/>
          </a:p>
          <a:p>
            <a:pPr marL="0"/>
            <a:r>
              <a:rPr lang="it-IT" i="1" dirty="0"/>
              <a:t>y = h(x) = a x + b</a:t>
            </a:r>
          </a:p>
          <a:p>
            <a:pPr marL="0"/>
            <a:endParaRPr lang="it-IT" dirty="0"/>
          </a:p>
          <a:p>
            <a:pPr marL="0"/>
            <a:r>
              <a:rPr lang="it-IT" dirty="0"/>
              <a:t>Tale modello predittivo, </a:t>
            </a:r>
            <a:r>
              <a:rPr lang="it-IT" i="1" dirty="0"/>
              <a:t>h(x)</a:t>
            </a:r>
            <a:r>
              <a:rPr lang="it-IT" dirty="0"/>
              <a:t>, in un certo senso "comprime" tutta l’informazione racchiusa in </a:t>
            </a:r>
            <a:r>
              <a:rPr lang="it-IT" i="1" dirty="0"/>
              <a:t>T, </a:t>
            </a:r>
            <a:r>
              <a:rPr lang="it-IT" dirty="0"/>
              <a:t>e, di solito, dopo il training </a:t>
            </a:r>
            <a:r>
              <a:rPr lang="it-IT" i="1" dirty="0"/>
              <a:t>T </a:t>
            </a:r>
            <a:r>
              <a:rPr lang="it-IT" dirty="0"/>
              <a:t>lo posso "buttare" 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D636646-966F-4B3F-80E4-884EB697E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825" y="2054055"/>
            <a:ext cx="3968942" cy="2790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537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38C22-5422-CB96-E9B2-1678D398B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8F82F7-36EA-1184-7244-3EEB446F0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Relazione tra AI e ML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A7D2FCA-38C1-A643-FD62-016D3F7E6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75666" y="1046245"/>
            <a:ext cx="4455055" cy="3402000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it-IT" dirty="0"/>
              <a:t>In questo corso studieremo le basi del ML, ovvero le fondamenta dell’AI moderna, incluso il Deep Learning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it-IT" dirty="0"/>
              <a:t>Nell’ultima lezione accenneremo anche al Deep Learning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it-IT" dirty="0"/>
              <a:t>Uno studio più approfondito del Deep Learning purtroppo è al di là della portata di questo corso, ma può essere affrontato in corsi di laurea magistrale 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it-IT" dirty="0"/>
              <a:t>Lo scopo di questo corso è:</a:t>
            </a:r>
          </a:p>
          <a:p>
            <a:pPr marL="1028700" lvl="1" indent="-342900">
              <a:buFont typeface="+mj-lt"/>
              <a:buAutoNum type="arabicPeriod"/>
            </a:pPr>
            <a:r>
              <a:rPr lang="it-IT" dirty="0"/>
              <a:t>Fornire le basi per comprendere l’AI basata sull’apprendimento automatico</a:t>
            </a:r>
          </a:p>
          <a:p>
            <a:pPr marL="1028700" lvl="1" indent="-342900">
              <a:buFont typeface="+mj-lt"/>
              <a:buAutoNum type="arabicPeriod"/>
            </a:pPr>
            <a:r>
              <a:rPr lang="it-IT" dirty="0"/>
              <a:t>Studiare gli algoritmi di ML usati in vari ambiti aziendali e scientifici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569DE59-ED61-742E-240D-CFDBD80C6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97" y="1288943"/>
            <a:ext cx="3170973" cy="315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81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9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Esempio</a:t>
            </a:r>
            <a:endParaRPr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6BFD5A4-977D-4F92-846A-1AAA3E0D61B7}"/>
              </a:ext>
            </a:extLst>
          </p:cNvPr>
          <p:cNvSpPr txBox="1">
            <a:spLocks/>
          </p:cNvSpPr>
          <p:nvPr/>
        </p:nvSpPr>
        <p:spPr>
          <a:xfrm>
            <a:off x="457199" y="964405"/>
            <a:ext cx="3507582" cy="398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/>
            <a:r>
              <a:rPr lang="en-GB" dirty="0"/>
              <a:t>Fase di testing: </a:t>
            </a:r>
            <a:r>
              <a:rPr lang="en-GB" dirty="0" err="1"/>
              <a:t>dato</a:t>
            </a:r>
            <a:r>
              <a:rPr lang="en-GB" dirty="0"/>
              <a:t> un nuovo input, e.g., </a:t>
            </a:r>
          </a:p>
          <a:p>
            <a:pPr marL="0"/>
            <a:r>
              <a:rPr lang="en-GB" i="1" dirty="0"/>
              <a:t>x = 52.5</a:t>
            </a:r>
            <a:r>
              <a:rPr lang="en-GB" dirty="0"/>
              <a:t>, </a:t>
            </a:r>
            <a:r>
              <a:rPr lang="en-GB" dirty="0" err="1"/>
              <a:t>applico</a:t>
            </a:r>
            <a:r>
              <a:rPr lang="en-GB" dirty="0"/>
              <a:t> la </a:t>
            </a:r>
            <a:r>
              <a:rPr lang="en-GB" dirty="0" err="1"/>
              <a:t>relazione</a:t>
            </a:r>
            <a:r>
              <a:rPr lang="en-GB" dirty="0"/>
              <a:t> </a:t>
            </a:r>
            <a:r>
              <a:rPr lang="en-GB" dirty="0" err="1"/>
              <a:t>appresa</a:t>
            </a:r>
            <a:r>
              <a:rPr lang="en-GB" dirty="0"/>
              <a:t> per </a:t>
            </a:r>
            <a:r>
              <a:rPr lang="en-GB" dirty="0" err="1"/>
              <a:t>dedurre</a:t>
            </a:r>
            <a:r>
              <a:rPr lang="en-GB" dirty="0"/>
              <a:t> il </a:t>
            </a:r>
            <a:r>
              <a:rPr lang="en-GB" dirty="0" err="1"/>
              <a:t>valore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variabile</a:t>
            </a:r>
            <a:r>
              <a:rPr lang="en-GB" dirty="0"/>
              <a:t> target:</a:t>
            </a:r>
          </a:p>
          <a:p>
            <a:pPr marL="0"/>
            <a:r>
              <a:rPr lang="en-GB" i="1" dirty="0"/>
              <a:t>y = h(x) = h(52.5) = 12.9</a:t>
            </a:r>
            <a:endParaRPr lang="it-IT" i="1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E26D2A1-05EF-8454-2AD2-17FC6F7B9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776" y="1921669"/>
            <a:ext cx="439102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043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9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/>
            <a:r>
              <a:rPr lang="it" dirty="0"/>
              <a:t>Altre definizioni di Machine Learning</a:t>
            </a:r>
            <a:endParaRPr dirty="0"/>
          </a:p>
        </p:txBody>
      </p:sp>
      <p:sp>
        <p:nvSpPr>
          <p:cNvPr id="414" name="Google Shape;414;p39"/>
          <p:cNvSpPr txBox="1"/>
          <p:nvPr/>
        </p:nvSpPr>
        <p:spPr>
          <a:xfrm>
            <a:off x="511624" y="1042850"/>
            <a:ext cx="8284595" cy="153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t" anchorCtr="0">
            <a:spAutoFit/>
          </a:bodyPr>
          <a:lstStyle/>
          <a:p>
            <a:pPr marL="457200" marR="30480" lvl="0" indent="0" algn="l" rtl="0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marR="30480" lvl="0" indent="0" algn="l" rtl="0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Definizione (operativa) di Tom Mitchell (1998):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marR="30480" lvl="0" indent="0" algn="l" rtl="0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Il Machine Learning è lo studio degli algoritmi che migliorano le loro prestazioni P in qualche compito T usando l'esperienza E</a:t>
            </a:r>
          </a:p>
          <a:p>
            <a:pPr marL="0" marR="30480" lvl="0" indent="0" algn="l" rtl="0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" dirty="0">
              <a:latin typeface="Calibri"/>
              <a:ea typeface="Calibri"/>
              <a:cs typeface="Calibri"/>
              <a:sym typeface="Calibri"/>
            </a:endParaRPr>
          </a:p>
          <a:p>
            <a:pPr marL="0" marR="30480" lvl="0" indent="0" algn="l" rtl="0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Uno scenario di ML può quindi essere definito dalla terna &lt;P, T, E&gt;</a:t>
            </a:r>
            <a:endParaRPr sz="1800" dirty="0">
              <a:solidFill>
                <a:srgbClr val="685D4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32397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9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</a:t>
            </a:r>
            <a:r>
              <a:rPr lang="it" dirty="0"/>
              <a:t>a terna </a:t>
            </a: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&lt;P, T, E&gt;</a:t>
            </a:r>
            <a:endParaRPr dirty="0"/>
          </a:p>
        </p:txBody>
      </p:sp>
      <p:sp>
        <p:nvSpPr>
          <p:cNvPr id="414" name="Google Shape;414;p39"/>
          <p:cNvSpPr txBox="1"/>
          <p:nvPr/>
        </p:nvSpPr>
        <p:spPr>
          <a:xfrm>
            <a:off x="511624" y="1042850"/>
            <a:ext cx="8279100" cy="2106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t" anchorCtr="0">
            <a:spAutoFit/>
          </a:bodyPr>
          <a:lstStyle/>
          <a:p>
            <a:pPr marL="0" marR="30480" lvl="0" indent="0" algn="l" rtl="0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Informalmente: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30480" indent="-317500">
              <a:lnSpc>
                <a:spcPct val="114599"/>
              </a:lnSpc>
              <a:buSzPts val="1400"/>
              <a:buFont typeface="Calibri"/>
              <a:buChar char="●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P (Performance) misura la bontà dell’algoritmo di ML (e.g., l’errore di predizione). Vedremo che esistono delle metriche apposite per misurare P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30480" indent="-317500">
              <a:lnSpc>
                <a:spcPct val="114599"/>
              </a:lnSpc>
              <a:buSzPts val="1400"/>
              <a:buFont typeface="Calibri"/>
              <a:buChar char="●"/>
            </a:pP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T (Task) 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definisce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lo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specifico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problema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predizione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che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vogliamo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risolvere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it-IT" dirty="0">
                <a:latin typeface="Calibri"/>
                <a:ea typeface="Calibri"/>
                <a:cs typeface="Calibri"/>
                <a:sym typeface="Calibri"/>
              </a:rPr>
              <a:t>(e.g., predire l’aspettativa di vita, predire il rischio d'infarto, ecc.)</a:t>
            </a:r>
            <a:endParaRPr lang="en-GB" dirty="0">
              <a:latin typeface="Calibri"/>
              <a:ea typeface="Calibri"/>
              <a:cs typeface="Calibri"/>
            </a:endParaRPr>
          </a:p>
          <a:p>
            <a:pPr marL="457200" marR="30480" indent="-317500">
              <a:lnSpc>
                <a:spcPct val="114599"/>
              </a:lnSpc>
              <a:buSzPts val="1400"/>
              <a:buFont typeface="Calibri"/>
              <a:buChar char="●"/>
            </a:pP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E (Experience)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fornisce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l’informazione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da cui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estrarre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le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regole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induttive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(e.g., il dataset di training)</a:t>
            </a:r>
            <a:endParaRPr lang="en-GB" dirty="0">
              <a:latin typeface="Calibri"/>
              <a:ea typeface="Calibri"/>
              <a:cs typeface="Calibri"/>
            </a:endParaRPr>
          </a:p>
          <a:p>
            <a:pPr marL="457200" marR="30480" lvl="0" indent="0" algn="l" rtl="0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marR="30480" lvl="0" indent="0" algn="l" rtl="0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685D4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249378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1"/>
          <p:cNvSpPr txBox="1"/>
          <p:nvPr/>
        </p:nvSpPr>
        <p:spPr>
          <a:xfrm>
            <a:off x="456937" y="867866"/>
            <a:ext cx="7730062" cy="3890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7465">
              <a:buSzPts val="1400"/>
            </a:pPr>
            <a:r>
              <a:rPr lang="it-IT" dirty="0">
                <a:latin typeface="Calibri"/>
                <a:ea typeface="Calibri"/>
                <a:cs typeface="Calibri"/>
              </a:rPr>
              <a:t>Ci sono diverse tipologie di task, che di solito dipendono dal tipo della variabile target:</a:t>
            </a:r>
          </a:p>
          <a:p>
            <a:pPr marL="37465">
              <a:buSzPts val="1400"/>
            </a:pPr>
            <a:endParaRPr lang="it-IT" dirty="0">
              <a:latin typeface="Calibri"/>
              <a:ea typeface="Calibri"/>
              <a:cs typeface="Calibri"/>
              <a:sym typeface="Calibri"/>
            </a:endParaRPr>
          </a:p>
          <a:p>
            <a:pPr marL="379095" marR="0" lvl="0" indent="-34163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it-IT" dirty="0"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it" dirty="0" err="1">
                <a:latin typeface="Calibri"/>
                <a:ea typeface="Calibri"/>
                <a:cs typeface="Calibri"/>
                <a:sym typeface="Calibri"/>
              </a:rPr>
              <a:t>lassificazione</a:t>
            </a: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dirty="0">
              <a:latin typeface="Calibri"/>
              <a:ea typeface="Calibri"/>
              <a:cs typeface="Calibri"/>
            </a:endParaRPr>
          </a:p>
          <a:p>
            <a:pPr marL="914400" lvl="1" indent="-317500">
              <a:buSzPts val="1400"/>
              <a:buFont typeface="Calibri"/>
              <a:buChar char="○"/>
            </a:pP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Classificare</a:t>
            </a: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 l'identità di una persona dall'immagine del suo volto</a:t>
            </a:r>
            <a:endParaRPr lang="it" dirty="0">
              <a:latin typeface="Calibri"/>
              <a:ea typeface="Calibri"/>
              <a:cs typeface="Calibri"/>
            </a:endParaRPr>
          </a:p>
          <a:p>
            <a:pPr marL="914400" lvl="1" indent="-317500">
              <a:buSzPts val="1400"/>
              <a:buFont typeface="Calibri"/>
              <a:buChar char="○"/>
            </a:pPr>
            <a:r>
              <a:rPr lang="it" dirty="0">
                <a:latin typeface="Calibri"/>
                <a:ea typeface="Calibri"/>
                <a:cs typeface="Calibri"/>
              </a:rPr>
              <a:t>Classificare una mail come spam/non spam</a:t>
            </a:r>
            <a:endParaRPr lang="it" dirty="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it-IT" dirty="0"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iconoscimento di caratteri scritti a mano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17500">
              <a:buSzPts val="1400"/>
              <a:buFont typeface="Calibri"/>
              <a:buChar char="○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Immagini mediche (e.g., immagine di un tumore/non tumore)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17500">
              <a:buSzPts val="1400"/>
              <a:buFont typeface="Calibri"/>
              <a:buChar char="○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Classificare i difetti dei prodotti utilizzando i dati dei processi industriali</a:t>
            </a:r>
            <a:endParaRPr lang="it" dirty="0">
              <a:latin typeface="Calibri"/>
              <a:ea typeface="Calibri"/>
              <a:cs typeface="Calibri"/>
            </a:endParaRPr>
          </a:p>
          <a:p>
            <a:pPr marL="379095" indent="-341630">
              <a:buSzPts val="1400"/>
              <a:buFont typeface="Calibri"/>
              <a:buChar char="●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Regressione (ovvero previsioni numeriche):</a:t>
            </a:r>
            <a:endParaRPr lang="it" dirty="0">
              <a:latin typeface="Calibri"/>
              <a:ea typeface="Calibri"/>
              <a:cs typeface="Calibri"/>
            </a:endParaRPr>
          </a:p>
          <a:p>
            <a:pPr marL="914400" lvl="1" indent="-317500">
              <a:buSzPts val="1400"/>
              <a:buFont typeface="Calibri"/>
              <a:buChar char="○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Prezzi futuri delle azioni o tassi di cambio delle valute</a:t>
            </a:r>
          </a:p>
          <a:p>
            <a:pPr marL="914400" lvl="1" indent="-317500">
              <a:buSzPts val="1400"/>
              <a:buFont typeface="Calibri"/>
              <a:buChar char="○"/>
            </a:pPr>
            <a:r>
              <a:rPr lang="it-IT" dirty="0"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omandi agli attuatori di un robot/veicolo in funzione dell’input sensoriale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379095" marR="0" lvl="0" indent="-3416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Generazione: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Generare immagini, testo, musica, …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379095" marR="0" lvl="0" indent="-3416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Riconoscere anomalie: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Transazioni insolite con carta di credito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Modelli insoliti di letture di sensori in una centrale nucleare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Rilevamento dei guasti nelle linee di produzione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379095" marR="0" lvl="0" indent="-3416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…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51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lvl="0"/>
            <a:r>
              <a:rPr lang="it-IT" dirty="0"/>
              <a:t>E</a:t>
            </a:r>
            <a:r>
              <a:rPr lang="it" dirty="0" err="1"/>
              <a:t>sempi</a:t>
            </a:r>
            <a:r>
              <a:rPr lang="it" dirty="0"/>
              <a:t> di tipologie di task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9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Tipologia di task</a:t>
            </a:r>
          </a:p>
        </p:txBody>
      </p:sp>
      <p:sp>
        <p:nvSpPr>
          <p:cNvPr id="653" name="Google Shape;653;p59"/>
          <p:cNvSpPr txBox="1"/>
          <p:nvPr/>
        </p:nvSpPr>
        <p:spPr>
          <a:xfrm>
            <a:off x="1240999" y="1205950"/>
            <a:ext cx="7079700" cy="914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t" anchorCtr="0">
            <a:spAutoFit/>
          </a:bodyPr>
          <a:lstStyle/>
          <a:p>
            <a:r>
              <a:rPr lang="it" b="1" dirty="0">
                <a:latin typeface="Calibri"/>
                <a:ea typeface="Calibri"/>
                <a:cs typeface="Calibri"/>
                <a:sym typeface="Calibri"/>
              </a:rPr>
              <a:t>Regressione</a:t>
            </a: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: Costruire un modello che predica il valore di una variabile target di tipo </a:t>
            </a:r>
            <a:r>
              <a:rPr lang="it" b="1" dirty="0">
                <a:latin typeface="Calibri"/>
                <a:ea typeface="Calibri"/>
                <a:cs typeface="Calibri"/>
                <a:sym typeface="Calibri"/>
              </a:rPr>
              <a:t>numerica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Esempi: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Previsione del prezzo delle case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Stima del consumo di energia nelle linee di produzione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4" name="Google Shape;654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1001" y="2807842"/>
            <a:ext cx="2404027" cy="2053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2674249"/>
            <a:ext cx="3806649" cy="2129549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59"/>
          <p:cNvSpPr txBox="1"/>
          <p:nvPr/>
        </p:nvSpPr>
        <p:spPr>
          <a:xfrm>
            <a:off x="4282625" y="4823695"/>
            <a:ext cx="447040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Arial"/>
                <a:ea typeface="Arial"/>
                <a:cs typeface="Arial"/>
                <a:sym typeface="Arial"/>
              </a:rPr>
              <a:t>Data from G. Witt. Journal of Statistics Education, Volume 21, Number 1 (2013)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65601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0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Tipologia di task</a:t>
            </a:r>
            <a:endParaRPr dirty="0"/>
          </a:p>
        </p:txBody>
      </p:sp>
      <p:sp>
        <p:nvSpPr>
          <p:cNvPr id="662" name="Google Shape;662;p60"/>
          <p:cNvSpPr txBox="1"/>
          <p:nvPr/>
        </p:nvSpPr>
        <p:spPr>
          <a:xfrm>
            <a:off x="740575" y="1122875"/>
            <a:ext cx="8031950" cy="914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t" anchorCtr="0">
            <a:spAutoFit/>
          </a:bodyPr>
          <a:lstStyle/>
          <a:p>
            <a:r>
              <a:rPr lang="it" b="1" dirty="0">
                <a:latin typeface="Calibri"/>
                <a:ea typeface="Calibri"/>
                <a:cs typeface="Calibri"/>
                <a:sym typeface="Calibri"/>
              </a:rPr>
              <a:t>Classificazione</a:t>
            </a: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: Costruire un modello che predica il valore di una variabile target di tipo </a:t>
            </a:r>
            <a:r>
              <a:rPr lang="it" b="1" dirty="0">
                <a:latin typeface="Calibri"/>
                <a:ea typeface="Calibri"/>
                <a:cs typeface="Calibri"/>
                <a:sym typeface="Calibri"/>
              </a:rPr>
              <a:t>categorica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379095" marR="0" lvl="0" indent="-3416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Esempi: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Classificare le email come spam/non spam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17500">
              <a:buSzPts val="1400"/>
              <a:buFont typeface="Calibri"/>
              <a:buChar char="○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Classificare gli oggetti contenuti in un'immagine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3" name="Google Shape;663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6725" y="2578174"/>
            <a:ext cx="3439996" cy="2140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8724" y="2915606"/>
            <a:ext cx="3728495" cy="17565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85799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4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Alcune Deﬁnizioni</a:t>
            </a:r>
            <a:endParaRPr/>
          </a:p>
        </p:txBody>
      </p:sp>
      <p:sp>
        <p:nvSpPr>
          <p:cNvPr id="586" name="Google Shape;586;p54"/>
          <p:cNvSpPr txBox="1"/>
          <p:nvPr/>
        </p:nvSpPr>
        <p:spPr>
          <a:xfrm>
            <a:off x="251520" y="797867"/>
            <a:ext cx="8358567" cy="3547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575" rIns="0" bIns="0" anchor="t" anchorCtr="0">
            <a:spAutoFit/>
          </a:bodyPr>
          <a:lstStyle/>
          <a:p>
            <a:pPr marL="368935" indent="-368935">
              <a:spcBef>
                <a:spcPts val="735"/>
              </a:spcBef>
              <a:buSzPts val="1400"/>
              <a:buFont typeface="+mj-lt"/>
              <a:buChar char="•"/>
            </a:pPr>
            <a:r>
              <a:rPr lang="it" b="1" dirty="0">
                <a:latin typeface="Calibri"/>
                <a:ea typeface="Calibri"/>
                <a:cs typeface="Calibri"/>
              </a:rPr>
              <a:t>Feature: </a:t>
            </a:r>
            <a:r>
              <a:rPr lang="it" dirty="0">
                <a:latin typeface="Calibri"/>
                <a:ea typeface="Calibri"/>
                <a:cs typeface="Calibri"/>
              </a:rPr>
              <a:t>Con questo termine si intende un attributo usato per descrivere le istanze del dominio ed è simile al nome di un attributo in un database relazionale. Ese.: l’Età, il Peso, il Genere, il risultato di specifici esami medici, ecc., possono essere delle feature per descrivere l’entità "paziente" in un dominio medico </a:t>
            </a:r>
            <a:endParaRPr lang="it" b="1" dirty="0">
              <a:latin typeface="Calibri"/>
              <a:ea typeface="Calibri"/>
              <a:cs typeface="Calibri"/>
            </a:endParaRPr>
          </a:p>
          <a:p>
            <a:pPr marL="368935" indent="-368935">
              <a:spcBef>
                <a:spcPts val="735"/>
              </a:spcBef>
              <a:buSzPts val="1400"/>
              <a:buFont typeface="+mj-lt"/>
              <a:buChar char="•"/>
            </a:pPr>
            <a:r>
              <a:rPr lang="it" b="1" dirty="0">
                <a:latin typeface="Calibri"/>
                <a:ea typeface="Calibri"/>
                <a:cs typeface="Calibri"/>
              </a:rPr>
              <a:t>Feature value:</a:t>
            </a:r>
            <a:r>
              <a:rPr lang="it" dirty="0">
                <a:latin typeface="Calibri"/>
                <a:ea typeface="Calibri"/>
                <a:cs typeface="Calibri"/>
              </a:rPr>
              <a:t> Il valore di una data feature per una particolare istanza del dominio (e.g., Età = 24) </a:t>
            </a:r>
            <a:endParaRPr lang="it" b="1" dirty="0">
              <a:latin typeface="Calibri"/>
              <a:ea typeface="Calibri"/>
              <a:cs typeface="Calibri"/>
            </a:endParaRPr>
          </a:p>
          <a:p>
            <a:pPr marL="368935" indent="-368935">
              <a:spcBef>
                <a:spcPts val="735"/>
              </a:spcBef>
              <a:buSzPts val="1400"/>
              <a:buFont typeface="+mj-lt"/>
              <a:buChar char="•"/>
            </a:pPr>
            <a:r>
              <a:rPr lang="it" b="1" dirty="0">
                <a:latin typeface="Calibri"/>
                <a:ea typeface="Calibri"/>
                <a:cs typeface="Calibri"/>
                <a:sym typeface="Calibri"/>
              </a:rPr>
              <a:t>Sample: </a:t>
            </a: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Un sample è una particolare istanza del dominio descritta da una o più feature (vettore di feature). Dividiamo i sample in due categorie:</a:t>
            </a:r>
            <a:endParaRPr lang="it-IT" dirty="0">
              <a:latin typeface="Calibri"/>
              <a:ea typeface="Calibri"/>
              <a:cs typeface="Calibri"/>
            </a:endParaRPr>
          </a:p>
          <a:p>
            <a:pPr marL="914400" lvl="1" indent="-317500">
              <a:spcBef>
                <a:spcPts val="735"/>
              </a:spcBef>
              <a:buSzPts val="1400"/>
              <a:buChar char="•"/>
            </a:pPr>
            <a:r>
              <a:rPr lang="it" b="1" dirty="0">
                <a:latin typeface="Calibri"/>
                <a:ea typeface="Calibri"/>
                <a:cs typeface="Calibri"/>
                <a:sym typeface="Calibri"/>
              </a:rPr>
              <a:t>sample etichettato: </a:t>
            </a: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un sample associato a una label, cioè al valore di ground truth corrispondente della variabile dipendente (sample supervisionato)</a:t>
            </a:r>
            <a:endParaRPr dirty="0">
              <a:latin typeface="Calibri"/>
              <a:ea typeface="Calibri"/>
              <a:cs typeface="Calibri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735"/>
              </a:spcBef>
              <a:spcAft>
                <a:spcPts val="0"/>
              </a:spcAft>
              <a:buSzPts val="1400"/>
              <a:buChar char="•"/>
            </a:pPr>
            <a:r>
              <a:rPr lang="it" b="1" dirty="0">
                <a:latin typeface="Calibri"/>
                <a:ea typeface="Calibri"/>
                <a:cs typeface="Calibri"/>
                <a:sym typeface="Calibri"/>
              </a:rPr>
              <a:t>sample non etichettato: </a:t>
            </a: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un sample senza label associata (sample non supervisionato)</a:t>
            </a:r>
            <a:endParaRPr dirty="0">
              <a:latin typeface="Calibri"/>
              <a:ea typeface="Calibri"/>
              <a:cs typeface="Calibri"/>
            </a:endParaRPr>
          </a:p>
          <a:p>
            <a:pPr marL="368935" marR="0" lvl="0" indent="-368935" algn="l" rtl="0">
              <a:lnSpc>
                <a:spcPct val="100000"/>
              </a:lnSpc>
              <a:spcBef>
                <a:spcPts val="735"/>
              </a:spcBef>
              <a:spcAft>
                <a:spcPts val="0"/>
              </a:spcAft>
              <a:buSzPts val="1400"/>
              <a:buChar char="•"/>
            </a:pPr>
            <a:r>
              <a:rPr lang="it" b="1" dirty="0">
                <a:latin typeface="Calibri"/>
                <a:ea typeface="Calibri"/>
                <a:cs typeface="Calibri"/>
                <a:sym typeface="Calibri"/>
              </a:rPr>
              <a:t>Training Sample: </a:t>
            </a: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un sample usato per addestrare l'algoritmo.</a:t>
            </a:r>
            <a:endParaRPr dirty="0">
              <a:latin typeface="Calibri"/>
              <a:ea typeface="Calibri"/>
              <a:cs typeface="Calibri"/>
            </a:endParaRPr>
          </a:p>
          <a:p>
            <a:pPr marL="368935" indent="-368935">
              <a:spcBef>
                <a:spcPts val="735"/>
              </a:spcBef>
              <a:buSzPts val="1400"/>
              <a:buChar char="•"/>
            </a:pPr>
            <a:r>
              <a:rPr lang="it" b="1" dirty="0">
                <a:latin typeface="Calibri"/>
                <a:ea typeface="Calibri"/>
                <a:cs typeface="Calibri"/>
                <a:sym typeface="Calibri"/>
              </a:rPr>
              <a:t>Testing/Inference Sample: </a:t>
            </a: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un sample usato in fase deduttiva, dopo l'addestramento, ad esempio per valutare l'algoritmo</a:t>
            </a:r>
          </a:p>
          <a:p>
            <a:pPr marL="368935" indent="-368935">
              <a:spcBef>
                <a:spcPts val="735"/>
              </a:spcBef>
              <a:buSzPts val="1400"/>
              <a:buChar char="•"/>
            </a:pPr>
            <a:endParaRPr lang="it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886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5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Feature, Label e Sample</a:t>
            </a:r>
            <a:endParaRPr/>
          </a:p>
        </p:txBody>
      </p:sp>
      <p:graphicFrame>
        <p:nvGraphicFramePr>
          <p:cNvPr id="592" name="Google Shape;592;p55"/>
          <p:cNvGraphicFramePr/>
          <p:nvPr/>
        </p:nvGraphicFramePr>
        <p:xfrm>
          <a:off x="979612" y="2272462"/>
          <a:ext cx="7992075" cy="2392500"/>
        </p:xfrm>
        <a:graphic>
          <a:graphicData uri="http://schemas.openxmlformats.org/drawingml/2006/table">
            <a:tbl>
              <a:tblPr firstRow="1" bandRow="1">
                <a:noFill/>
                <a:tableStyleId>{46A5D18C-680E-4AC9-8A75-1B9BE71A4CCF}</a:tableStyleId>
              </a:tblPr>
              <a:tblGrid>
                <a:gridCol w="114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1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1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1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1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1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30500">
                <a:tc>
                  <a:txBody>
                    <a:bodyPr/>
                    <a:lstStyle/>
                    <a:p>
                      <a:pPr marL="404495" marR="199390" lvl="0" indent="-196850" algn="l" rtl="0">
                        <a:lnSpc>
                          <a:spcPct val="10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Temperature -  Zone 1</a:t>
                      </a:r>
                      <a:endParaRPr sz="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9375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404495" marR="199390" lvl="0" indent="-196850" algn="l" rtl="0">
                        <a:lnSpc>
                          <a:spcPct val="10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Temperature -  Zone 2</a:t>
                      </a:r>
                      <a:endParaRPr sz="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9375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Voltage - Engine 1</a:t>
                      </a:r>
                      <a:endParaRPr sz="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1275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Voltage - Engine 2</a:t>
                      </a:r>
                      <a:endParaRPr sz="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1275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Accelerometer 1</a:t>
                      </a:r>
                      <a:endParaRPr sz="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1275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Accelerometer 2</a:t>
                      </a:r>
                      <a:endParaRPr sz="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1275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236854" marR="228600" lvl="0" indent="161290" algn="l" rtl="0">
                        <a:lnSpc>
                          <a:spcPct val="10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Energy  consumption</a:t>
                      </a:r>
                      <a:endParaRPr sz="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9375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25.4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38735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26.8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12.2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14.4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0.01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0.05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25.6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21.3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38735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19.7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11.8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14.7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0.033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0.045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22.8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22.2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38735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33.6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11.9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 dirty="0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14.9</a:t>
                      </a: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 dirty="0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0.012</a:t>
                      </a: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0.067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27.8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24.3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38735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32.1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12.0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14.0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0.098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0.105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21.2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22.8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38735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27.9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11.0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13.5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0.001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0.003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 dirty="0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18.8</a:t>
                      </a: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93" name="Google Shape;593;p55"/>
          <p:cNvSpPr txBox="1"/>
          <p:nvPr/>
        </p:nvSpPr>
        <p:spPr>
          <a:xfrm>
            <a:off x="347900" y="1163313"/>
            <a:ext cx="8491200" cy="2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Esempio: features e label di supervisione per il task di previsione del consumo di energia di una linea di produzione.</a:t>
            </a:r>
            <a:endParaRPr dirty="0">
              <a:solidFill>
                <a:srgbClr val="685D46"/>
              </a:solidFill>
            </a:endParaRPr>
          </a:p>
        </p:txBody>
      </p:sp>
      <p:sp>
        <p:nvSpPr>
          <p:cNvPr id="594" name="Google Shape;594;p55"/>
          <p:cNvSpPr/>
          <p:nvPr/>
        </p:nvSpPr>
        <p:spPr>
          <a:xfrm>
            <a:off x="976324" y="1814675"/>
            <a:ext cx="6842125" cy="374650"/>
          </a:xfrm>
          <a:custGeom>
            <a:avLst/>
            <a:gdLst/>
            <a:ahLst/>
            <a:cxnLst/>
            <a:rect l="l" t="t" r="r" b="b"/>
            <a:pathLst>
              <a:path w="6842125" h="374650" extrusionOk="0">
                <a:moveTo>
                  <a:pt x="0" y="374099"/>
                </a:moveTo>
                <a:lnTo>
                  <a:pt x="2449" y="301291"/>
                </a:lnTo>
                <a:lnTo>
                  <a:pt x="9130" y="241835"/>
                </a:lnTo>
                <a:lnTo>
                  <a:pt x="19039" y="201749"/>
                </a:lnTo>
                <a:lnTo>
                  <a:pt x="31173" y="187049"/>
                </a:lnTo>
                <a:lnTo>
                  <a:pt x="3389576" y="187049"/>
                </a:lnTo>
                <a:lnTo>
                  <a:pt x="3401710" y="172350"/>
                </a:lnTo>
                <a:lnTo>
                  <a:pt x="3411619" y="132264"/>
                </a:lnTo>
                <a:lnTo>
                  <a:pt x="3418300" y="72808"/>
                </a:lnTo>
                <a:lnTo>
                  <a:pt x="3420749" y="0"/>
                </a:lnTo>
                <a:lnTo>
                  <a:pt x="3423199" y="72808"/>
                </a:lnTo>
                <a:lnTo>
                  <a:pt x="3429880" y="132264"/>
                </a:lnTo>
                <a:lnTo>
                  <a:pt x="3439789" y="172350"/>
                </a:lnTo>
                <a:lnTo>
                  <a:pt x="3451923" y="187049"/>
                </a:lnTo>
                <a:lnTo>
                  <a:pt x="6810326" y="187049"/>
                </a:lnTo>
                <a:lnTo>
                  <a:pt x="6822460" y="201749"/>
                </a:lnTo>
                <a:lnTo>
                  <a:pt x="6832369" y="241835"/>
                </a:lnTo>
                <a:lnTo>
                  <a:pt x="6839050" y="301291"/>
                </a:lnTo>
                <a:lnTo>
                  <a:pt x="6841499" y="374099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5" name="Google Shape;595;p55"/>
          <p:cNvSpPr txBox="1"/>
          <p:nvPr/>
        </p:nvSpPr>
        <p:spPr>
          <a:xfrm>
            <a:off x="3999850" y="1509112"/>
            <a:ext cx="802500" cy="2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 b="1" dirty="0">
                <a:latin typeface="Arial"/>
                <a:ea typeface="Arial"/>
                <a:cs typeface="Arial"/>
                <a:sym typeface="Arial"/>
              </a:rPr>
              <a:t>Features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55"/>
          <p:cNvSpPr/>
          <p:nvPr/>
        </p:nvSpPr>
        <p:spPr>
          <a:xfrm>
            <a:off x="520700" y="2658224"/>
            <a:ext cx="374650" cy="2011680"/>
          </a:xfrm>
          <a:custGeom>
            <a:avLst/>
            <a:gdLst/>
            <a:ahLst/>
            <a:cxnLst/>
            <a:rect l="l" t="t" r="r" b="b"/>
            <a:pathLst>
              <a:path w="374650" h="2011679" extrusionOk="0">
                <a:moveTo>
                  <a:pt x="374099" y="2011499"/>
                </a:moveTo>
                <a:lnTo>
                  <a:pt x="301291" y="2009050"/>
                </a:lnTo>
                <a:lnTo>
                  <a:pt x="241835" y="2002369"/>
                </a:lnTo>
                <a:lnTo>
                  <a:pt x="201749" y="1992460"/>
                </a:lnTo>
                <a:lnTo>
                  <a:pt x="187049" y="1980326"/>
                </a:lnTo>
                <a:lnTo>
                  <a:pt x="187049" y="1035153"/>
                </a:lnTo>
                <a:lnTo>
                  <a:pt x="172350" y="1023019"/>
                </a:lnTo>
                <a:lnTo>
                  <a:pt x="132264" y="1013110"/>
                </a:lnTo>
                <a:lnTo>
                  <a:pt x="72808" y="1006429"/>
                </a:lnTo>
                <a:lnTo>
                  <a:pt x="0" y="1003979"/>
                </a:lnTo>
                <a:lnTo>
                  <a:pt x="72808" y="1001530"/>
                </a:lnTo>
                <a:lnTo>
                  <a:pt x="132264" y="994849"/>
                </a:lnTo>
                <a:lnTo>
                  <a:pt x="172350" y="984940"/>
                </a:lnTo>
                <a:lnTo>
                  <a:pt x="187049" y="972806"/>
                </a:lnTo>
                <a:lnTo>
                  <a:pt x="187049" y="31173"/>
                </a:lnTo>
                <a:lnTo>
                  <a:pt x="201749" y="19039"/>
                </a:lnTo>
                <a:lnTo>
                  <a:pt x="241835" y="9130"/>
                </a:lnTo>
                <a:lnTo>
                  <a:pt x="301291" y="2449"/>
                </a:lnTo>
                <a:lnTo>
                  <a:pt x="374099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7" name="Google Shape;597;p55"/>
          <p:cNvSpPr txBox="1"/>
          <p:nvPr/>
        </p:nvSpPr>
        <p:spPr>
          <a:xfrm rot="-5400000">
            <a:off x="-128283" y="3472681"/>
            <a:ext cx="885009" cy="240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7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 b="1" dirty="0">
                <a:latin typeface="Arial"/>
                <a:ea typeface="Arial"/>
                <a:cs typeface="Arial"/>
                <a:sym typeface="Arial"/>
              </a:rPr>
              <a:t>Sample(s)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55"/>
          <p:cNvSpPr/>
          <p:nvPr/>
        </p:nvSpPr>
        <p:spPr>
          <a:xfrm>
            <a:off x="7881449" y="1814675"/>
            <a:ext cx="1054735" cy="374650"/>
          </a:xfrm>
          <a:custGeom>
            <a:avLst/>
            <a:gdLst/>
            <a:ahLst/>
            <a:cxnLst/>
            <a:rect l="l" t="t" r="r" b="b"/>
            <a:pathLst>
              <a:path w="1054734" h="374650" extrusionOk="0">
                <a:moveTo>
                  <a:pt x="0" y="374099"/>
                </a:moveTo>
                <a:lnTo>
                  <a:pt x="2449" y="301291"/>
                </a:lnTo>
                <a:lnTo>
                  <a:pt x="9130" y="241835"/>
                </a:lnTo>
                <a:lnTo>
                  <a:pt x="19039" y="201749"/>
                </a:lnTo>
                <a:lnTo>
                  <a:pt x="31173" y="187049"/>
                </a:lnTo>
                <a:lnTo>
                  <a:pt x="495926" y="187049"/>
                </a:lnTo>
                <a:lnTo>
                  <a:pt x="508060" y="172350"/>
                </a:lnTo>
                <a:lnTo>
                  <a:pt x="517969" y="132264"/>
                </a:lnTo>
                <a:lnTo>
                  <a:pt x="524650" y="72808"/>
                </a:lnTo>
                <a:lnTo>
                  <a:pt x="527099" y="0"/>
                </a:lnTo>
                <a:lnTo>
                  <a:pt x="529549" y="72808"/>
                </a:lnTo>
                <a:lnTo>
                  <a:pt x="536230" y="132264"/>
                </a:lnTo>
                <a:lnTo>
                  <a:pt x="546139" y="172350"/>
                </a:lnTo>
                <a:lnTo>
                  <a:pt x="558273" y="187049"/>
                </a:lnTo>
                <a:lnTo>
                  <a:pt x="1023026" y="187049"/>
                </a:lnTo>
                <a:lnTo>
                  <a:pt x="1035160" y="201749"/>
                </a:lnTo>
                <a:lnTo>
                  <a:pt x="1045069" y="241835"/>
                </a:lnTo>
                <a:lnTo>
                  <a:pt x="1051750" y="301291"/>
                </a:lnTo>
                <a:lnTo>
                  <a:pt x="1054199" y="374099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9" name="Google Shape;599;p55"/>
          <p:cNvSpPr txBox="1"/>
          <p:nvPr/>
        </p:nvSpPr>
        <p:spPr>
          <a:xfrm>
            <a:off x="8098850" y="1544475"/>
            <a:ext cx="592500" cy="2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 b="1" dirty="0">
                <a:latin typeface="Arial"/>
                <a:ea typeface="Arial"/>
                <a:cs typeface="Arial"/>
                <a:sym typeface="Arial"/>
              </a:rPr>
              <a:t>Label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5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Feature, Label e Sample</a:t>
            </a:r>
            <a:endParaRPr/>
          </a:p>
        </p:txBody>
      </p:sp>
      <p:sp>
        <p:nvSpPr>
          <p:cNvPr id="593" name="Google Shape;593;p55"/>
          <p:cNvSpPr txBox="1"/>
          <p:nvPr/>
        </p:nvSpPr>
        <p:spPr>
          <a:xfrm>
            <a:off x="347900" y="1163313"/>
            <a:ext cx="5977612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/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Esempio: un testing sample composto dal suo feature </a:t>
            </a:r>
            <a:r>
              <a:rPr lang="it" dirty="0" err="1">
                <a:latin typeface="Calibri"/>
                <a:ea typeface="Calibri"/>
                <a:cs typeface="Calibri"/>
                <a:sym typeface="Calibri"/>
              </a:rPr>
              <a:t>vector</a:t>
            </a: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 (senza label)</a:t>
            </a:r>
            <a:endParaRPr lang="it" dirty="0">
              <a:latin typeface="Calibri"/>
              <a:ea typeface="Calibri"/>
              <a:cs typeface="Calibri"/>
            </a:endParaRPr>
          </a:p>
        </p:txBody>
      </p:sp>
      <p:pic>
        <p:nvPicPr>
          <p:cNvPr id="2" name="Immagine 1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4F816C71-DAFF-129B-CDD3-CD3E937FD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97" y="2107398"/>
            <a:ext cx="6514089" cy="167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907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1"/>
          <p:cNvSpPr txBox="1"/>
          <p:nvPr/>
        </p:nvSpPr>
        <p:spPr>
          <a:xfrm>
            <a:off x="956999" y="1164606"/>
            <a:ext cx="7230000" cy="2598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79095" marR="0" lvl="0" indent="-3416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Il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livello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supervisione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del task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dipende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dall’informazione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sulla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variabile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target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che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è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disponibile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i="1" dirty="0">
                <a:latin typeface="Calibri"/>
                <a:ea typeface="Calibri"/>
                <a:cs typeface="Calibri"/>
                <a:sym typeface="Calibri"/>
              </a:rPr>
              <a:t>in </a:t>
            </a:r>
            <a:r>
              <a:rPr lang="en-GB" i="1" dirty="0" err="1">
                <a:latin typeface="Calibri"/>
                <a:ea typeface="Calibri"/>
                <a:cs typeface="Calibri"/>
                <a:sym typeface="Calibri"/>
              </a:rPr>
              <a:t>fase</a:t>
            </a:r>
            <a:r>
              <a:rPr lang="en-GB" i="1" dirty="0">
                <a:latin typeface="Calibri"/>
                <a:ea typeface="Calibri"/>
                <a:cs typeface="Calibri"/>
                <a:sym typeface="Calibri"/>
              </a:rPr>
              <a:t> di training</a:t>
            </a:r>
            <a:endParaRPr lang="en-GB" i="1" dirty="0">
              <a:latin typeface="Calibri"/>
              <a:ea typeface="Calibri"/>
              <a:cs typeface="Calibri"/>
            </a:endParaRPr>
          </a:p>
          <a:p>
            <a:pPr marL="379095" marR="0" lvl="0" indent="-3416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Un dataset di training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che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associa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label ad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ogni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sample è </a:t>
            </a:r>
            <a:r>
              <a:rPr lang="en-GB" i="1" dirty="0">
                <a:latin typeface="Calibri"/>
                <a:ea typeface="Calibri"/>
                <a:cs typeface="Calibri"/>
                <a:sym typeface="Calibri"/>
              </a:rPr>
              <a:t>supervised</a:t>
            </a:r>
          </a:p>
          <a:p>
            <a:pPr marL="379095" marR="0" lvl="0" indent="-3416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Se non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c’è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nessuna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label,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allora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abbiamo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un task </a:t>
            </a:r>
            <a:r>
              <a:rPr lang="en-GB" i="1" dirty="0">
                <a:latin typeface="Calibri"/>
                <a:ea typeface="Calibri"/>
                <a:cs typeface="Calibri"/>
                <a:sym typeface="Calibri"/>
              </a:rPr>
              <a:t>unsupervised</a:t>
            </a:r>
          </a:p>
          <a:p>
            <a:pPr marL="379095" indent="-341630">
              <a:buSzPts val="1400"/>
              <a:buFont typeface="Calibri"/>
              <a:buChar char="●"/>
            </a:pP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La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presenza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parziale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informazioni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di ground truth (label) 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può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dar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luogo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a task </a:t>
            </a:r>
            <a:r>
              <a:rPr lang="en-GB" i="1" dirty="0">
                <a:latin typeface="Calibri"/>
                <a:ea typeface="Calibri"/>
                <a:cs typeface="Calibri"/>
                <a:sym typeface="Calibri"/>
              </a:rPr>
              <a:t>semi-supervised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GB" i="1" dirty="0">
                <a:latin typeface="Calibri"/>
                <a:ea typeface="Calibri"/>
                <a:cs typeface="Calibri"/>
                <a:sym typeface="Calibri"/>
              </a:rPr>
              <a:t>weakly-supervised</a:t>
            </a:r>
            <a:endParaRPr i="1" dirty="0">
              <a:latin typeface="Calibri"/>
              <a:ea typeface="Calibri"/>
              <a:cs typeface="Calibri"/>
              <a:sym typeface="Calibri"/>
            </a:endParaRPr>
          </a:p>
          <a:p>
            <a:pPr marL="379095" marR="0" lvl="0" indent="-34163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endParaRPr lang="en-GB" i="1" dirty="0">
              <a:latin typeface="Calibri"/>
              <a:ea typeface="Calibri"/>
              <a:cs typeface="Calibri"/>
            </a:endParaRPr>
          </a:p>
          <a:p>
            <a:pPr marL="379095" indent="-341630">
              <a:buSzPts val="1400"/>
              <a:buFont typeface="Calibri"/>
              <a:buChar char="●"/>
            </a:pPr>
            <a:r>
              <a:rPr lang="en-GB" dirty="0" err="1">
                <a:latin typeface="Calibri"/>
                <a:ea typeface="Calibri"/>
                <a:cs typeface="Calibri"/>
              </a:rPr>
              <a:t>Attenzione</a:t>
            </a:r>
            <a:r>
              <a:rPr lang="en-GB" dirty="0">
                <a:latin typeface="Calibri"/>
                <a:ea typeface="Calibri"/>
                <a:cs typeface="Calibri"/>
              </a:rPr>
              <a:t>: </a:t>
            </a:r>
            <a:r>
              <a:rPr lang="en-GB" dirty="0" err="1">
                <a:latin typeface="Calibri"/>
                <a:ea typeface="Calibri"/>
                <a:cs typeface="Calibri"/>
              </a:rPr>
              <a:t>quando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misuro</a:t>
            </a:r>
            <a:r>
              <a:rPr lang="en-GB" dirty="0">
                <a:latin typeface="Calibri"/>
                <a:ea typeface="Calibri"/>
                <a:cs typeface="Calibri"/>
              </a:rPr>
              <a:t> la performance (P), </a:t>
            </a:r>
            <a:r>
              <a:rPr lang="en-GB" dirty="0" err="1">
                <a:latin typeface="Calibri"/>
                <a:ea typeface="Calibri"/>
                <a:cs typeface="Calibri"/>
              </a:rPr>
              <a:t>ovvero</a:t>
            </a:r>
            <a:r>
              <a:rPr lang="en-GB" dirty="0">
                <a:latin typeface="Calibri"/>
                <a:ea typeface="Calibri"/>
                <a:cs typeface="Calibri"/>
              </a:rPr>
              <a:t> in </a:t>
            </a:r>
            <a:r>
              <a:rPr lang="en-GB" dirty="0" err="1">
                <a:latin typeface="Calibri"/>
                <a:ea typeface="Calibri"/>
                <a:cs typeface="Calibri"/>
              </a:rPr>
              <a:t>fase</a:t>
            </a:r>
            <a:r>
              <a:rPr lang="en-GB" dirty="0">
                <a:latin typeface="Calibri"/>
                <a:ea typeface="Calibri"/>
                <a:cs typeface="Calibri"/>
              </a:rPr>
              <a:t> di </a:t>
            </a:r>
            <a:r>
              <a:rPr lang="en-GB" dirty="0" err="1">
                <a:latin typeface="Calibri"/>
                <a:ea typeface="Calibri"/>
                <a:cs typeface="Calibri"/>
              </a:rPr>
              <a:t>valutazione</a:t>
            </a:r>
            <a:r>
              <a:rPr lang="en-GB" dirty="0">
                <a:latin typeface="Calibri"/>
                <a:ea typeface="Calibri"/>
                <a:cs typeface="Calibri"/>
              </a:rPr>
              <a:t>, </a:t>
            </a:r>
            <a:r>
              <a:rPr lang="en-GB" dirty="0" err="1">
                <a:latin typeface="Calibri"/>
                <a:ea typeface="Calibri"/>
                <a:cs typeface="Calibri"/>
              </a:rPr>
              <a:t>tipicamente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avrò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bisogno</a:t>
            </a:r>
            <a:r>
              <a:rPr lang="en-GB" dirty="0">
                <a:latin typeface="Calibri"/>
                <a:ea typeface="Calibri"/>
                <a:cs typeface="Calibri"/>
              </a:rPr>
              <a:t> di testing samples </a:t>
            </a:r>
            <a:r>
              <a:rPr lang="en-GB" dirty="0" err="1">
                <a:latin typeface="Calibri"/>
                <a:ea typeface="Calibri"/>
                <a:cs typeface="Calibri"/>
              </a:rPr>
              <a:t>etichettati</a:t>
            </a:r>
            <a:r>
              <a:rPr lang="en-GB" dirty="0">
                <a:latin typeface="Calibri"/>
                <a:ea typeface="Calibri"/>
                <a:cs typeface="Calibri"/>
              </a:rPr>
              <a:t>, </a:t>
            </a:r>
            <a:r>
              <a:rPr lang="en-GB" dirty="0" err="1">
                <a:latin typeface="Calibri"/>
                <a:ea typeface="Calibri"/>
                <a:cs typeface="Calibri"/>
              </a:rPr>
              <a:t>perchè</a:t>
            </a:r>
            <a:r>
              <a:rPr lang="en-GB" dirty="0">
                <a:latin typeface="Calibri"/>
                <a:ea typeface="Calibri"/>
                <a:cs typeface="Calibri"/>
              </a:rPr>
              <a:t> devo </a:t>
            </a:r>
            <a:r>
              <a:rPr lang="en-GB" dirty="0" err="1">
                <a:latin typeface="Calibri"/>
                <a:ea typeface="Calibri"/>
                <a:cs typeface="Calibri"/>
              </a:rPr>
              <a:t>confrontare</a:t>
            </a:r>
            <a:r>
              <a:rPr lang="en-GB" dirty="0">
                <a:latin typeface="Calibri"/>
                <a:ea typeface="Calibri"/>
                <a:cs typeface="Calibri"/>
              </a:rPr>
              <a:t> la ground truth con la </a:t>
            </a:r>
            <a:r>
              <a:rPr lang="en-GB" dirty="0" err="1">
                <a:latin typeface="Calibri"/>
                <a:ea typeface="Calibri"/>
                <a:cs typeface="Calibri"/>
              </a:rPr>
              <a:t>predizione</a:t>
            </a:r>
            <a:r>
              <a:rPr lang="en-GB" dirty="0">
                <a:latin typeface="Calibri"/>
                <a:ea typeface="Calibri"/>
                <a:cs typeface="Calibri"/>
              </a:rPr>
              <a:t> del </a:t>
            </a:r>
            <a:r>
              <a:rPr lang="en-GB" dirty="0" err="1">
                <a:latin typeface="Calibri"/>
                <a:ea typeface="Calibri"/>
                <a:cs typeface="Calibri"/>
              </a:rPr>
              <a:t>mio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modello</a:t>
            </a:r>
            <a:r>
              <a:rPr lang="en-GB" dirty="0">
                <a:latin typeface="Calibri"/>
                <a:ea typeface="Calibri"/>
                <a:cs typeface="Calibri"/>
              </a:rPr>
              <a:t>. </a:t>
            </a:r>
            <a:r>
              <a:rPr lang="en-GB" dirty="0" err="1">
                <a:latin typeface="Calibri"/>
                <a:ea typeface="Calibri"/>
                <a:cs typeface="Calibri"/>
              </a:rPr>
              <a:t>Quest'ultimo</a:t>
            </a:r>
            <a:r>
              <a:rPr lang="en-GB" dirty="0">
                <a:latin typeface="Calibri"/>
                <a:ea typeface="Calibri"/>
                <a:cs typeface="Calibri"/>
              </a:rPr>
              <a:t>, </a:t>
            </a:r>
            <a:r>
              <a:rPr lang="en-GB" dirty="0" err="1">
                <a:latin typeface="Calibri"/>
                <a:ea typeface="Calibri"/>
                <a:cs typeface="Calibri"/>
              </a:rPr>
              <a:t>però</a:t>
            </a:r>
            <a:r>
              <a:rPr lang="en-GB" dirty="0">
                <a:latin typeface="Calibri"/>
                <a:ea typeface="Calibri"/>
                <a:cs typeface="Calibri"/>
              </a:rPr>
              <a:t>, in </a:t>
            </a:r>
            <a:r>
              <a:rPr lang="en-GB" dirty="0" err="1">
                <a:latin typeface="Calibri"/>
                <a:ea typeface="Calibri"/>
                <a:cs typeface="Calibri"/>
              </a:rPr>
              <a:t>fase</a:t>
            </a:r>
            <a:r>
              <a:rPr lang="en-GB" dirty="0">
                <a:latin typeface="Calibri"/>
                <a:ea typeface="Calibri"/>
                <a:cs typeface="Calibri"/>
              </a:rPr>
              <a:t> di testing </a:t>
            </a:r>
            <a:r>
              <a:rPr lang="en-GB" i="1" dirty="0">
                <a:latin typeface="Calibri"/>
                <a:ea typeface="Calibri"/>
                <a:cs typeface="Calibri"/>
              </a:rPr>
              <a:t>non ha accesso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alla</a:t>
            </a:r>
            <a:r>
              <a:rPr lang="en-GB" dirty="0">
                <a:latin typeface="Calibri"/>
                <a:ea typeface="Calibri"/>
                <a:cs typeface="Calibri"/>
              </a:rPr>
              <a:t> ground truth</a:t>
            </a:r>
          </a:p>
          <a:p>
            <a:pPr marL="37465">
              <a:buSzPts val="1400"/>
            </a:pPr>
            <a:endParaRPr lang="it-IT" dirty="0">
              <a:latin typeface="Calibri"/>
              <a:ea typeface="Calibri"/>
              <a:cs typeface="Calibri"/>
            </a:endParaRPr>
          </a:p>
        </p:txBody>
      </p:sp>
      <p:sp>
        <p:nvSpPr>
          <p:cNvPr id="568" name="Google Shape;568;p51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lvl="0"/>
            <a:r>
              <a:rPr lang="en-GB" dirty="0" err="1"/>
              <a:t>Livello</a:t>
            </a:r>
            <a:r>
              <a:rPr lang="en-GB" dirty="0"/>
              <a:t> di </a:t>
            </a:r>
            <a:r>
              <a:rPr lang="en-GB" dirty="0" err="1"/>
              <a:t>supervisione</a:t>
            </a:r>
            <a:r>
              <a:rPr lang="en-GB" dirty="0"/>
              <a:t> del task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69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9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/>
            <a:r>
              <a:rPr lang="it" dirty="0"/>
              <a:t> Machine Learning </a:t>
            </a:r>
            <a:endParaRPr dirty="0"/>
          </a:p>
        </p:txBody>
      </p:sp>
      <p:sp>
        <p:nvSpPr>
          <p:cNvPr id="414" name="Google Shape;414;p39"/>
          <p:cNvSpPr txBox="1"/>
          <p:nvPr/>
        </p:nvSpPr>
        <p:spPr>
          <a:xfrm>
            <a:off x="511624" y="1042850"/>
            <a:ext cx="8279100" cy="235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t" anchorCtr="0">
            <a:spAutoFit/>
          </a:bodyPr>
          <a:lstStyle/>
          <a:p>
            <a:pPr marL="139700" marR="30480" lvl="0">
              <a:lnSpc>
                <a:spcPct val="114599"/>
              </a:lnSpc>
              <a:buSzPts val="1400"/>
            </a:pPr>
            <a:r>
              <a:rPr lang="it-IT" dirty="0"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erchiamo di capire meglio cos’è il 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Machine Learning </a:t>
            </a:r>
            <a:endParaRPr lang="it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30480" lvl="0" indent="-317500" algn="l" rtl="0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endParaRPr lang="it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30480" lvl="0" indent="-317500" algn="l" rtl="0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Un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algoritmo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di Machine Learning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usa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metodi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statistici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per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estrae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GB" i="1" dirty="0" err="1">
                <a:latin typeface="Calibri"/>
                <a:ea typeface="Calibri"/>
                <a:cs typeface="Calibri"/>
                <a:sym typeface="Calibri"/>
              </a:rPr>
              <a:t>modello</a:t>
            </a:r>
            <a:r>
              <a:rPr lang="en-GB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i="1" dirty="0" err="1">
                <a:latin typeface="Calibri"/>
                <a:ea typeface="Calibri"/>
                <a:cs typeface="Calibri"/>
                <a:sym typeface="Calibri"/>
              </a:rPr>
              <a:t>predittivo</a:t>
            </a:r>
            <a:r>
              <a:rPr lang="en-GB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da un </a:t>
            </a:r>
            <a:r>
              <a:rPr lang="en-GB" i="1" dirty="0" err="1">
                <a:latin typeface="Calibri"/>
                <a:ea typeface="Calibri"/>
                <a:cs typeface="Calibri"/>
                <a:sym typeface="Calibri"/>
              </a:rPr>
              <a:t>insieme</a:t>
            </a:r>
            <a:r>
              <a:rPr lang="en-GB" i="1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i="1" dirty="0" err="1">
                <a:latin typeface="Calibri"/>
                <a:ea typeface="Calibri"/>
                <a:cs typeface="Calibri"/>
                <a:sym typeface="Calibri"/>
              </a:rPr>
              <a:t>esempi</a:t>
            </a:r>
            <a:r>
              <a:rPr lang="en-GB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in modo da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poter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fare </a:t>
            </a:r>
            <a:r>
              <a:rPr lang="en-GB" i="1" dirty="0" err="1">
                <a:latin typeface="Calibri"/>
                <a:ea typeface="Calibri"/>
                <a:cs typeface="Calibri"/>
                <a:sym typeface="Calibri"/>
              </a:rPr>
              <a:t>predizioni</a:t>
            </a:r>
            <a:r>
              <a:rPr lang="en-GB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i="1" dirty="0" err="1"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i="1" dirty="0" err="1"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i="1" dirty="0" err="1">
                <a:latin typeface="Calibri"/>
                <a:ea typeface="Calibri"/>
                <a:cs typeface="Calibri"/>
                <a:sym typeface="Calibri"/>
              </a:rPr>
              <a:t>dati</a:t>
            </a:r>
            <a:r>
              <a:rPr lang="en-GB" i="1" dirty="0">
                <a:latin typeface="Calibri"/>
                <a:ea typeface="Calibri"/>
                <a:cs typeface="Calibri"/>
                <a:sym typeface="Calibri"/>
              </a:rPr>
              <a:t> non </a:t>
            </a:r>
            <a:r>
              <a:rPr lang="en-GB" i="1" dirty="0" err="1">
                <a:latin typeface="Calibri"/>
                <a:ea typeface="Calibri"/>
                <a:cs typeface="Calibri"/>
                <a:sym typeface="Calibri"/>
              </a:rPr>
              <a:t>osservati</a:t>
            </a:r>
            <a:r>
              <a:rPr lang="en-GB" i="1" dirty="0">
                <a:latin typeface="Calibri"/>
                <a:ea typeface="Calibri"/>
                <a:cs typeface="Calibri"/>
                <a:sym typeface="Calibri"/>
              </a:rPr>
              <a:t> in </a:t>
            </a:r>
            <a:r>
              <a:rPr lang="en-GB" i="1" dirty="0" err="1">
                <a:latin typeface="Calibri"/>
                <a:ea typeface="Calibri"/>
                <a:cs typeface="Calibri"/>
                <a:sym typeface="Calibri"/>
              </a:rPr>
              <a:t>passato</a:t>
            </a:r>
            <a:endParaRPr i="1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30480" lvl="0" indent="-317500" algn="l" rtl="0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Il Machine Learning è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usato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quando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modello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deterministico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esplicito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(e.g., un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modello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fisico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regola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logica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, …) del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fenomeno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osservato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non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può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essere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formulato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perchè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è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ignoto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o è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troppo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complesso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perchè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non tutte le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variabili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coinvolte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sono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note</a:t>
            </a:r>
            <a:endParaRPr lang="it-IT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30480" lvl="0" indent="0" algn="l" rtl="0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marR="30480" lvl="0" indent="0" algn="l" rtl="0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685D4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6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Supervised Learning</a:t>
            </a:r>
            <a:endParaRPr/>
          </a:p>
        </p:txBody>
      </p:sp>
      <p:pic>
        <p:nvPicPr>
          <p:cNvPr id="605" name="Google Shape;605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4775" y="1198000"/>
            <a:ext cx="7588775" cy="360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7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Unsupervised Learning</a:t>
            </a:r>
            <a:endParaRPr/>
          </a:p>
        </p:txBody>
      </p:sp>
      <p:grpSp>
        <p:nvGrpSpPr>
          <p:cNvPr id="611" name="Google Shape;611;p57"/>
          <p:cNvGrpSpPr/>
          <p:nvPr/>
        </p:nvGrpSpPr>
        <p:grpSpPr>
          <a:xfrm>
            <a:off x="612275" y="1248225"/>
            <a:ext cx="7826199" cy="3650900"/>
            <a:chOff x="612275" y="1248225"/>
            <a:chExt cx="7826199" cy="3650900"/>
          </a:xfrm>
        </p:grpSpPr>
        <p:pic>
          <p:nvPicPr>
            <p:cNvPr id="612" name="Google Shape;612;p5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2275" y="1248225"/>
              <a:ext cx="7354149" cy="1903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3" name="Google Shape;613;p5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89225" y="2762200"/>
              <a:ext cx="2849249" cy="21369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61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Experience</a:t>
            </a:r>
            <a:endParaRPr dirty="0"/>
          </a:p>
        </p:txBody>
      </p:sp>
      <p:sp>
        <p:nvSpPr>
          <p:cNvPr id="670" name="Google Shape;670;p61"/>
          <p:cNvSpPr txBox="1"/>
          <p:nvPr/>
        </p:nvSpPr>
        <p:spPr>
          <a:xfrm>
            <a:off x="376245" y="1200689"/>
            <a:ext cx="8171700" cy="3158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6675" rIns="0" bIns="0" anchor="t" anchorCtr="0">
            <a:spAutoFit/>
          </a:bodyPr>
          <a:lstStyle/>
          <a:p>
            <a:r>
              <a:rPr lang="it" dirty="0" err="1">
                <a:latin typeface="Calibri"/>
                <a:ea typeface="Calibri"/>
                <a:cs typeface="Calibri"/>
                <a:sym typeface="Calibri"/>
              </a:rPr>
              <a:t>L’experience</a:t>
            </a: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, ovvero il dataset di training, di solito c'è dato</a:t>
            </a:r>
            <a:endParaRPr lang="it" dirty="0">
              <a:latin typeface="Calibri"/>
              <a:ea typeface="Calibri"/>
              <a:cs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" dirty="0">
              <a:latin typeface="Calibri"/>
              <a:ea typeface="Calibri"/>
              <a:cs typeface="Calibri"/>
            </a:endParaRPr>
          </a:p>
          <a:p>
            <a:pPr marL="37465" marR="5080">
              <a:lnSpc>
                <a:spcPct val="114599"/>
              </a:lnSpc>
            </a:pPr>
            <a:r>
              <a:rPr lang="it" dirty="0">
                <a:latin typeface="Calibri"/>
                <a:ea typeface="Calibri"/>
                <a:cs typeface="Calibri"/>
              </a:rPr>
              <a:t>In quei casi (rari) in cui l'esperto di ML collabora con un esperto del dominio specifico nella costruzione del dataset, bisogna individuare le feature che servono per risolvere il task</a:t>
            </a:r>
            <a:endParaRPr lang="en-US" dirty="0">
              <a:latin typeface="Calibri"/>
              <a:ea typeface="Calibri"/>
              <a:cs typeface="Calibri"/>
            </a:endParaRPr>
          </a:p>
          <a:p>
            <a:pPr marL="37465" marR="5080">
              <a:lnSpc>
                <a:spcPct val="114599"/>
              </a:lnSpc>
            </a:pPr>
            <a:endParaRPr lang="it" dirty="0">
              <a:latin typeface="Calibri"/>
              <a:ea typeface="Calibri"/>
              <a:cs typeface="Calibri"/>
            </a:endParaRPr>
          </a:p>
          <a:p>
            <a:pPr marL="37465" marR="5080">
              <a:lnSpc>
                <a:spcPct val="114599"/>
              </a:lnSpc>
            </a:pPr>
            <a:r>
              <a:rPr lang="it" dirty="0">
                <a:latin typeface="Calibri"/>
                <a:ea typeface="Calibri"/>
                <a:cs typeface="Calibri"/>
              </a:rPr>
              <a:t>E.g., nel task che consiste nel predire il consumo di energia di una linea di produzione, le feature potrebbero essere:</a:t>
            </a:r>
            <a:endParaRPr lang="en-US" dirty="0">
              <a:latin typeface="Calibri"/>
              <a:ea typeface="Calibri"/>
              <a:cs typeface="Calibri"/>
            </a:endParaRPr>
          </a:p>
          <a:p>
            <a:pPr marL="1371600" marR="5080" lvl="2" indent="-317500">
              <a:lnSpc>
                <a:spcPct val="114599"/>
              </a:lnSpc>
              <a:buFont typeface="Calibri,Sans-Serif"/>
              <a:buChar char="■"/>
            </a:pPr>
            <a:r>
              <a:rPr lang="it" dirty="0">
                <a:latin typeface="Calibri"/>
                <a:ea typeface="Calibri"/>
                <a:cs typeface="Calibri"/>
              </a:rPr>
              <a:t>Temperature nelle diverse fasi della linea di produzione</a:t>
            </a:r>
            <a:endParaRPr lang="en-US" dirty="0">
              <a:latin typeface="Calibri"/>
              <a:ea typeface="Calibri"/>
              <a:cs typeface="Calibri"/>
            </a:endParaRPr>
          </a:p>
          <a:p>
            <a:pPr marL="1371600" marR="5080" lvl="2" indent="-317500">
              <a:lnSpc>
                <a:spcPct val="114599"/>
              </a:lnSpc>
              <a:buFont typeface="Calibri,Sans-Serif"/>
              <a:buChar char="■"/>
            </a:pPr>
            <a:r>
              <a:rPr lang="it" dirty="0">
                <a:latin typeface="Calibri"/>
                <a:ea typeface="Calibri"/>
                <a:cs typeface="Calibri"/>
              </a:rPr>
              <a:t>Corrente delle tensioni dei macchinari</a:t>
            </a:r>
            <a:endParaRPr lang="en-US" dirty="0">
              <a:latin typeface="Calibri"/>
              <a:ea typeface="Calibri"/>
              <a:cs typeface="Calibri"/>
            </a:endParaRPr>
          </a:p>
          <a:p>
            <a:pPr marL="1371600" marR="5080" lvl="2" indent="-317500">
              <a:lnSpc>
                <a:spcPct val="114599"/>
              </a:lnSpc>
              <a:buFont typeface="Calibri,Sans-Serif"/>
              <a:buChar char="■"/>
            </a:pPr>
            <a:r>
              <a:rPr lang="it" dirty="0">
                <a:latin typeface="Calibri"/>
                <a:ea typeface="Calibri"/>
                <a:cs typeface="Calibri"/>
              </a:rPr>
              <a:t>Quantità di materiale</a:t>
            </a:r>
            <a:endParaRPr lang="en-US" dirty="0">
              <a:latin typeface="Calibri"/>
              <a:ea typeface="Calibri"/>
              <a:cs typeface="Calibri"/>
            </a:endParaRPr>
          </a:p>
          <a:p>
            <a:pPr marL="1371600" marR="5080" lvl="2" indent="-317500">
              <a:lnSpc>
                <a:spcPct val="114599"/>
              </a:lnSpc>
              <a:buFont typeface="Calibri,Sans-Serif"/>
              <a:buChar char="■"/>
            </a:pPr>
            <a:r>
              <a:rPr lang="it" dirty="0">
                <a:latin typeface="Calibri"/>
                <a:ea typeface="Calibri"/>
                <a:cs typeface="Calibri"/>
              </a:rPr>
              <a:t>Misure di qualità del materiale</a:t>
            </a:r>
            <a:endParaRPr lang="en-US" dirty="0">
              <a:latin typeface="Calibri"/>
              <a:ea typeface="Calibri"/>
              <a:cs typeface="Calibri"/>
            </a:endParaRPr>
          </a:p>
          <a:p>
            <a:endParaRPr lang="it" dirty="0">
              <a:latin typeface="Calibri"/>
              <a:ea typeface="Calibri"/>
              <a:cs typeface="Calibri"/>
            </a:endParaRPr>
          </a:p>
          <a:p>
            <a:pPr marR="0" lvl="0" algn="l" rtl="0">
              <a:lnSpc>
                <a:spcPct val="100000"/>
              </a:lnSpc>
              <a:spcAft>
                <a:spcPts val="0"/>
              </a:spcAft>
            </a:pPr>
            <a:endParaRPr lang="it-IT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66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Performance</a:t>
            </a:r>
            <a:endParaRPr dirty="0"/>
          </a:p>
        </p:txBody>
      </p:sp>
      <p:sp>
        <p:nvSpPr>
          <p:cNvPr id="712" name="Google Shape;712;p66"/>
          <p:cNvSpPr txBox="1"/>
          <p:nvPr/>
        </p:nvSpPr>
        <p:spPr>
          <a:xfrm>
            <a:off x="888299" y="1352850"/>
            <a:ext cx="7502167" cy="2498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667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Definire la misura delle performance P: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379095" marR="0" lvl="0" indent="-3416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Come facciamo a dire che il nostro algoritmo ML sta funzionando bene?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379095" marR="0" lvl="0" indent="-3416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Come quantifichiamo le prestazioni dell'algoritmo?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Dobbiamo scegliere la metrica delle prestazioni, a seconda della tipologia del task: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379095" marR="0" lvl="0" indent="-3416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Nei problemi di classiﬁcazione, potremmo usare: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17500">
              <a:buSzPts val="1400"/>
              <a:buFont typeface="Calibri"/>
              <a:buChar char="○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Accuracy: numero di sample classificati correttamente/numero totale di sample di testing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…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379095" marR="0" lvl="0" indent="-3416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Nei problemi di regressione, potremmo usare: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Errore: </a:t>
            </a:r>
            <a:r>
              <a:rPr lang="it" dirty="0" err="1">
                <a:latin typeface="Calibri"/>
                <a:ea typeface="Calibri"/>
                <a:cs typeface="Calibri"/>
                <a:sym typeface="Calibri"/>
              </a:rPr>
              <a:t>diﬀerenza</a:t>
            </a: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 tra il valore predetto e quello vero</a:t>
            </a:r>
            <a:endParaRPr lang="it" dirty="0">
              <a:latin typeface="Calibri"/>
              <a:ea typeface="Calibri"/>
              <a:cs typeface="Calibri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it" sz="1800" dirty="0">
                <a:latin typeface="Calibri"/>
                <a:cs typeface="Calibri"/>
                <a:sym typeface="Calibri"/>
              </a:rPr>
              <a:t>…</a:t>
            </a:r>
            <a:endParaRPr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67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Performance </a:t>
            </a:r>
            <a:endParaRPr dirty="0"/>
          </a:p>
        </p:txBody>
      </p:sp>
      <p:sp>
        <p:nvSpPr>
          <p:cNvPr id="718" name="Google Shape;718;p67"/>
          <p:cNvSpPr txBox="1"/>
          <p:nvPr/>
        </p:nvSpPr>
        <p:spPr>
          <a:xfrm>
            <a:off x="475250" y="1056125"/>
            <a:ext cx="7643700" cy="22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667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Quali dati usiamo per calcolare le metriche di performance?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379095" marR="0" lvl="0" indent="-3416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Prima idea: calcolare le metriche rispetto ai dati che abbiamo usato per addestrare l'algoritmo ML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→ PESSIMA IDEA!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Un algoritmo di ML, deve funzionare rispetto a </a:t>
            </a:r>
            <a:r>
              <a:rPr lang="it" i="1" dirty="0"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 input non visti!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379095" marR="0" lvl="0" indent="-3416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Per scoprire se l'algoritmo ha </a:t>
            </a:r>
            <a:r>
              <a:rPr lang="it" i="1" dirty="0">
                <a:latin typeface="Calibri"/>
                <a:ea typeface="Calibri"/>
                <a:cs typeface="Calibri"/>
                <a:sym typeface="Calibri"/>
              </a:rPr>
              <a:t>generalizzato</a:t>
            </a: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 rispetto al problema, dividiamo il dataset in due partizioni: il </a:t>
            </a:r>
            <a:r>
              <a:rPr lang="it" b="1" dirty="0">
                <a:latin typeface="Calibri"/>
                <a:ea typeface="Calibri"/>
                <a:cs typeface="Calibri"/>
                <a:sym typeface="Calibri"/>
              </a:rPr>
              <a:t>training set</a:t>
            </a: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 e il </a:t>
            </a:r>
            <a:r>
              <a:rPr lang="it" b="1" dirty="0">
                <a:latin typeface="Calibri"/>
                <a:ea typeface="Calibri"/>
                <a:cs typeface="Calibri"/>
                <a:sym typeface="Calibri"/>
              </a:rPr>
              <a:t>testing set</a:t>
            </a: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Il training set è usato per addestrare l'algoritmo ML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Il testing set è usato solo per verificare se il modello riesce a generalizzare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dirty="0">
              <a:solidFill>
                <a:srgbClr val="685D46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719" name="Google Shape;719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55279" y="3552400"/>
            <a:ext cx="3785617" cy="1020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7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Fasi di un progetto di Machine Learning</a:t>
            </a:r>
            <a:endParaRPr dirty="0"/>
          </a:p>
        </p:txBody>
      </p:sp>
      <p:sp>
        <p:nvSpPr>
          <p:cNvPr id="495" name="Google Shape;495;p47"/>
          <p:cNvSpPr/>
          <p:nvPr/>
        </p:nvSpPr>
        <p:spPr>
          <a:xfrm>
            <a:off x="0" y="1190018"/>
            <a:ext cx="2066925" cy="669290"/>
          </a:xfrm>
          <a:custGeom>
            <a:avLst/>
            <a:gdLst/>
            <a:ahLst/>
            <a:cxnLst/>
            <a:rect l="l" t="t" r="r" b="b"/>
            <a:pathLst>
              <a:path w="2066925" h="669289" extrusionOk="0">
                <a:moveTo>
                  <a:pt x="1732386" y="668999"/>
                </a:moveTo>
                <a:lnTo>
                  <a:pt x="0" y="668999"/>
                </a:lnTo>
                <a:lnTo>
                  <a:pt x="0" y="0"/>
                </a:lnTo>
                <a:lnTo>
                  <a:pt x="1732386" y="0"/>
                </a:lnTo>
                <a:lnTo>
                  <a:pt x="2066886" y="334499"/>
                </a:lnTo>
                <a:lnTo>
                  <a:pt x="1732386" y="668999"/>
                </a:lnTo>
                <a:close/>
              </a:path>
            </a:pathLst>
          </a:custGeom>
          <a:solidFill>
            <a:srgbClr val="80201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6" name="Google Shape;496;p47"/>
          <p:cNvSpPr txBox="1"/>
          <p:nvPr/>
        </p:nvSpPr>
        <p:spPr>
          <a:xfrm>
            <a:off x="251525" y="1295150"/>
            <a:ext cx="1545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0" bIns="0" anchor="t" anchorCtr="0">
            <a:spAutoFit/>
          </a:bodyPr>
          <a:lstStyle/>
          <a:p>
            <a:pPr marL="0" marR="5080" lvl="0" indent="0" algn="ctr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1. </a:t>
            </a:r>
            <a:r>
              <a:rPr lang="it" sz="1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Problem  Statement</a:t>
            </a:r>
            <a:endParaRPr sz="14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7" name="Google Shape;497;p47"/>
          <p:cNvSpPr txBox="1"/>
          <p:nvPr/>
        </p:nvSpPr>
        <p:spPr>
          <a:xfrm>
            <a:off x="126650" y="2125600"/>
            <a:ext cx="506400" cy="1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Deﬁnire: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8" name="Google Shape;498;p47"/>
          <p:cNvSpPr txBox="1"/>
          <p:nvPr/>
        </p:nvSpPr>
        <p:spPr>
          <a:xfrm>
            <a:off x="286212" y="2262763"/>
            <a:ext cx="1073100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t" anchorCtr="0">
            <a:spAutoFit/>
          </a:bodyPr>
          <a:lstStyle/>
          <a:p>
            <a:pPr marL="297180" marR="0" lvl="0" indent="-2971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/>
              <a:buChar char="●"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Task </a:t>
            </a:r>
            <a:r>
              <a:rPr lang="it" sz="900" b="1">
                <a:latin typeface="Gill Sans"/>
                <a:ea typeface="Gill Sans"/>
                <a:cs typeface="Gill Sans"/>
                <a:sym typeface="Gill Sans"/>
              </a:rPr>
              <a:t>T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  <a:p>
            <a:pPr marL="297180" marR="0" lvl="0" indent="-297180" algn="l" rtl="0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SzPts val="900"/>
              <a:buFont typeface="Arial"/>
              <a:buChar char="●"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Performance </a:t>
            </a:r>
            <a:r>
              <a:rPr lang="it" sz="900" b="1">
                <a:latin typeface="Gill Sans"/>
                <a:ea typeface="Gill Sans"/>
                <a:cs typeface="Gill Sans"/>
                <a:sym typeface="Gill Sans"/>
              </a:rPr>
              <a:t>P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  <a:p>
            <a:pPr marL="297180" marR="0" lvl="0" indent="-297180" algn="l" rtl="0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SzPts val="900"/>
              <a:buFont typeface="Arial"/>
              <a:buChar char="●"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Esperienza </a:t>
            </a:r>
            <a:r>
              <a:rPr lang="it" sz="900" b="1">
                <a:latin typeface="Gill Sans"/>
                <a:ea typeface="Gill Sans"/>
                <a:cs typeface="Gill Sans"/>
                <a:sym typeface="Gill Sans"/>
              </a:rPr>
              <a:t>E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9" name="Google Shape;499;p47"/>
          <p:cNvSpPr txBox="1"/>
          <p:nvPr/>
        </p:nvSpPr>
        <p:spPr>
          <a:xfrm>
            <a:off x="113950" y="2748538"/>
            <a:ext cx="14568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 dirty="0">
                <a:latin typeface="Gill Sans"/>
                <a:ea typeface="Gill Sans"/>
                <a:cs typeface="Gill Sans"/>
                <a:sym typeface="Gill Sans"/>
              </a:rPr>
              <a:t>Identificare le criticità, le debolezze, i possibili problemi</a:t>
            </a:r>
            <a:endParaRPr sz="900" dirty="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00" name="Google Shape;500;p47"/>
          <p:cNvSpPr/>
          <p:nvPr/>
        </p:nvSpPr>
        <p:spPr>
          <a:xfrm>
            <a:off x="1838463" y="1189912"/>
            <a:ext cx="1906905" cy="669290"/>
          </a:xfrm>
          <a:custGeom>
            <a:avLst/>
            <a:gdLst/>
            <a:ahLst/>
            <a:cxnLst/>
            <a:rect l="l" t="t" r="r" b="b"/>
            <a:pathLst>
              <a:path w="1906904" h="669289" extrusionOk="0">
                <a:moveTo>
                  <a:pt x="1572222" y="668999"/>
                </a:moveTo>
                <a:lnTo>
                  <a:pt x="0" y="668999"/>
                </a:lnTo>
                <a:lnTo>
                  <a:pt x="334499" y="334499"/>
                </a:lnTo>
                <a:lnTo>
                  <a:pt x="0" y="0"/>
                </a:lnTo>
                <a:lnTo>
                  <a:pt x="1572222" y="0"/>
                </a:lnTo>
                <a:lnTo>
                  <a:pt x="1906722" y="334499"/>
                </a:lnTo>
                <a:lnTo>
                  <a:pt x="1572222" y="668999"/>
                </a:lnTo>
                <a:close/>
              </a:path>
            </a:pathLst>
          </a:custGeom>
          <a:solidFill>
            <a:srgbClr val="A72A1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1" name="Google Shape;501;p47"/>
          <p:cNvSpPr txBox="1"/>
          <p:nvPr/>
        </p:nvSpPr>
        <p:spPr>
          <a:xfrm>
            <a:off x="2335958" y="1295050"/>
            <a:ext cx="9120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0" bIns="0" anchor="t" anchorCtr="0">
            <a:spAutoFit/>
          </a:bodyPr>
          <a:lstStyle/>
          <a:p>
            <a:pPr marL="12700" marR="5080" lvl="0" indent="163830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2. Data  Acquisition</a:t>
            </a:r>
            <a:endParaRPr sz="14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02" name="Google Shape;502;p47"/>
          <p:cNvSpPr txBox="1"/>
          <p:nvPr/>
        </p:nvSpPr>
        <p:spPr>
          <a:xfrm>
            <a:off x="1870600" y="2100950"/>
            <a:ext cx="15951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Raccogliere dataset per addestrare i modelli di ML: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03" name="Google Shape;503;p47"/>
          <p:cNvSpPr txBox="1"/>
          <p:nvPr/>
        </p:nvSpPr>
        <p:spPr>
          <a:xfrm>
            <a:off x="2030162" y="2424800"/>
            <a:ext cx="14346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09880" marR="5080" lvl="0" indent="-297815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Usare dataset pubblici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  <a:p>
            <a:pPr marL="309880" marR="5080" lvl="0" indent="-297815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Usare dataset privati e di proprietà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  <a:p>
            <a:pPr marL="309880" marR="5080" lvl="0" indent="-297815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Iniziare una campagna di raccolta dati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04" name="Google Shape;504;p47"/>
          <p:cNvSpPr/>
          <p:nvPr/>
        </p:nvSpPr>
        <p:spPr>
          <a:xfrm>
            <a:off x="3516800" y="1189774"/>
            <a:ext cx="1934210" cy="669290"/>
          </a:xfrm>
          <a:custGeom>
            <a:avLst/>
            <a:gdLst/>
            <a:ahLst/>
            <a:cxnLst/>
            <a:rect l="l" t="t" r="r" b="b"/>
            <a:pathLst>
              <a:path w="1934210" h="669289" extrusionOk="0">
                <a:moveTo>
                  <a:pt x="1599534" y="668999"/>
                </a:moveTo>
                <a:lnTo>
                  <a:pt x="0" y="668999"/>
                </a:lnTo>
                <a:lnTo>
                  <a:pt x="334499" y="334499"/>
                </a:lnTo>
                <a:lnTo>
                  <a:pt x="0" y="0"/>
                </a:lnTo>
                <a:lnTo>
                  <a:pt x="1599534" y="0"/>
                </a:lnTo>
                <a:lnTo>
                  <a:pt x="1934034" y="334499"/>
                </a:lnTo>
                <a:lnTo>
                  <a:pt x="1599534" y="668999"/>
                </a:lnTo>
                <a:close/>
              </a:path>
            </a:pathLst>
          </a:custGeom>
          <a:solidFill>
            <a:srgbClr val="B02C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5" name="Google Shape;505;p47"/>
          <p:cNvSpPr txBox="1"/>
          <p:nvPr/>
        </p:nvSpPr>
        <p:spPr>
          <a:xfrm>
            <a:off x="3930858" y="1294913"/>
            <a:ext cx="1105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0" bIns="0" anchor="t" anchorCtr="0">
            <a:spAutoFit/>
          </a:bodyPr>
          <a:lstStyle/>
          <a:p>
            <a:pPr marL="14604" marR="5080" lvl="0" indent="-2540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3. Exploratory  Data Analysis</a:t>
            </a:r>
            <a:endParaRPr sz="14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06" name="Google Shape;506;p47"/>
          <p:cNvSpPr txBox="1"/>
          <p:nvPr/>
        </p:nvSpPr>
        <p:spPr>
          <a:xfrm>
            <a:off x="3794112" y="2100813"/>
            <a:ext cx="12288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Eseguire un'analisi preliminare dei dataset per: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07" name="Google Shape;507;p47"/>
          <p:cNvSpPr txBox="1"/>
          <p:nvPr/>
        </p:nvSpPr>
        <p:spPr>
          <a:xfrm>
            <a:off x="3953674" y="2586587"/>
            <a:ext cx="1111200" cy="11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09880" marR="5080" lvl="0" indent="-297815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Mantenere/eliminare le variabili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  <a:p>
            <a:pPr marL="309880" marR="5080" lvl="0" indent="-297815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Gestire i valori mancanti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  <a:p>
            <a:pPr marL="309880" marR="5080" lvl="0" indent="-297815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Eseguire una valutazione statistica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08" name="Google Shape;508;p47"/>
          <p:cNvSpPr/>
          <p:nvPr/>
        </p:nvSpPr>
        <p:spPr>
          <a:xfrm>
            <a:off x="6874024" y="1189774"/>
            <a:ext cx="2064385" cy="669290"/>
          </a:xfrm>
          <a:custGeom>
            <a:avLst/>
            <a:gdLst/>
            <a:ahLst/>
            <a:cxnLst/>
            <a:rect l="l" t="t" r="r" b="b"/>
            <a:pathLst>
              <a:path w="2064384" h="669289" extrusionOk="0">
                <a:moveTo>
                  <a:pt x="1729499" y="668999"/>
                </a:moveTo>
                <a:lnTo>
                  <a:pt x="0" y="668999"/>
                </a:lnTo>
                <a:lnTo>
                  <a:pt x="334499" y="334499"/>
                </a:lnTo>
                <a:lnTo>
                  <a:pt x="0" y="0"/>
                </a:lnTo>
                <a:lnTo>
                  <a:pt x="1729499" y="0"/>
                </a:lnTo>
                <a:lnTo>
                  <a:pt x="2063999" y="334499"/>
                </a:lnTo>
                <a:lnTo>
                  <a:pt x="1729499" y="668999"/>
                </a:lnTo>
                <a:close/>
              </a:path>
            </a:pathLst>
          </a:custGeom>
          <a:solidFill>
            <a:srgbClr val="D837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9" name="Google Shape;509;p47"/>
          <p:cNvSpPr txBox="1"/>
          <p:nvPr/>
        </p:nvSpPr>
        <p:spPr>
          <a:xfrm>
            <a:off x="7322262" y="1294913"/>
            <a:ext cx="1166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0" bIns="0" anchor="t" anchorCtr="0">
            <a:spAutoFit/>
          </a:bodyPr>
          <a:lstStyle/>
          <a:p>
            <a:pPr marL="12700" marR="5080" lvl="0" indent="102870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5. Deploy of  ML algorithms</a:t>
            </a:r>
            <a:endParaRPr sz="14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10" name="Google Shape;510;p47"/>
          <p:cNvSpPr txBox="1"/>
          <p:nvPr/>
        </p:nvSpPr>
        <p:spPr>
          <a:xfrm>
            <a:off x="7176300" y="2100813"/>
            <a:ext cx="14568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Definire un'architettura software per integrare modelli e algoritmi di ML in processi e applicazioni.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11" name="Google Shape;511;p47"/>
          <p:cNvSpPr txBox="1"/>
          <p:nvPr/>
        </p:nvSpPr>
        <p:spPr>
          <a:xfrm>
            <a:off x="7176300" y="2910438"/>
            <a:ext cx="12636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Integrare e aggiornare i modelli ML con i dati online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12" name="Google Shape;512;p47"/>
          <p:cNvSpPr/>
          <p:nvPr/>
        </p:nvSpPr>
        <p:spPr>
          <a:xfrm>
            <a:off x="5195206" y="1189774"/>
            <a:ext cx="1934210" cy="669290"/>
          </a:xfrm>
          <a:custGeom>
            <a:avLst/>
            <a:gdLst/>
            <a:ahLst/>
            <a:cxnLst/>
            <a:rect l="l" t="t" r="r" b="b"/>
            <a:pathLst>
              <a:path w="1934209" h="669289" extrusionOk="0">
                <a:moveTo>
                  <a:pt x="1599467" y="668999"/>
                </a:moveTo>
                <a:lnTo>
                  <a:pt x="0" y="668999"/>
                </a:lnTo>
                <a:lnTo>
                  <a:pt x="334499" y="334499"/>
                </a:lnTo>
                <a:lnTo>
                  <a:pt x="0" y="0"/>
                </a:lnTo>
                <a:lnTo>
                  <a:pt x="1599467" y="0"/>
                </a:lnTo>
                <a:lnTo>
                  <a:pt x="1933967" y="334499"/>
                </a:lnTo>
                <a:lnTo>
                  <a:pt x="1599467" y="668999"/>
                </a:lnTo>
                <a:close/>
              </a:path>
            </a:pathLst>
          </a:custGeom>
          <a:solidFill>
            <a:srgbClr val="BE2F2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3" name="Google Shape;513;p47"/>
          <p:cNvSpPr txBox="1"/>
          <p:nvPr/>
        </p:nvSpPr>
        <p:spPr>
          <a:xfrm>
            <a:off x="5517754" y="2100813"/>
            <a:ext cx="13692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Selezionare, implementare e testare algoritmi di ML per risolvere il task </a:t>
            </a:r>
            <a:r>
              <a:rPr lang="it" sz="900" b="1">
                <a:latin typeface="Gill Sans"/>
                <a:ea typeface="Gill Sans"/>
                <a:cs typeface="Gill Sans"/>
                <a:sym typeface="Gill Sans"/>
              </a:rPr>
              <a:t>T</a:t>
            </a: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 utilizzando l'esperienza </a:t>
            </a:r>
            <a:r>
              <a:rPr lang="it" sz="900" b="1">
                <a:latin typeface="Gill Sans"/>
                <a:ea typeface="Gill Sans"/>
                <a:cs typeface="Gill Sans"/>
                <a:sym typeface="Gill Sans"/>
              </a:rPr>
              <a:t>E </a:t>
            </a: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rispetto alla misura di performance</a:t>
            </a:r>
            <a:r>
              <a:rPr lang="it" sz="900" b="1">
                <a:latin typeface="Gill Sans"/>
                <a:ea typeface="Gill Sans"/>
                <a:cs typeface="Gill Sans"/>
                <a:sym typeface="Gill Sans"/>
              </a:rPr>
              <a:t> P</a:t>
            </a:r>
            <a:endParaRPr sz="900" b="1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14" name="Google Shape;514;p47"/>
          <p:cNvSpPr/>
          <p:nvPr/>
        </p:nvSpPr>
        <p:spPr>
          <a:xfrm>
            <a:off x="1759999" y="1978274"/>
            <a:ext cx="0" cy="1787525"/>
          </a:xfrm>
          <a:custGeom>
            <a:avLst/>
            <a:gdLst/>
            <a:ahLst/>
            <a:cxnLst/>
            <a:rect l="l" t="t" r="r" b="b"/>
            <a:pathLst>
              <a:path w="120000" h="1787525" extrusionOk="0">
                <a:moveTo>
                  <a:pt x="0" y="0"/>
                </a:moveTo>
                <a:lnTo>
                  <a:pt x="0" y="1787399"/>
                </a:lnTo>
              </a:path>
            </a:pathLst>
          </a:custGeom>
          <a:noFill/>
          <a:ln w="190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5" name="Google Shape;515;p47"/>
          <p:cNvSpPr/>
          <p:nvPr/>
        </p:nvSpPr>
        <p:spPr>
          <a:xfrm>
            <a:off x="3615449" y="1978274"/>
            <a:ext cx="1270" cy="1821814"/>
          </a:xfrm>
          <a:custGeom>
            <a:avLst/>
            <a:gdLst/>
            <a:ahLst/>
            <a:cxnLst/>
            <a:rect l="l" t="t" r="r" b="b"/>
            <a:pathLst>
              <a:path w="1270" h="1821814" extrusionOk="0">
                <a:moveTo>
                  <a:pt x="1199" y="0"/>
                </a:moveTo>
                <a:lnTo>
                  <a:pt x="0" y="1821299"/>
                </a:lnTo>
              </a:path>
            </a:pathLst>
          </a:custGeom>
          <a:noFill/>
          <a:ln w="190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6" name="Google Shape;516;p47"/>
          <p:cNvSpPr/>
          <p:nvPr/>
        </p:nvSpPr>
        <p:spPr>
          <a:xfrm>
            <a:off x="5300437" y="1978274"/>
            <a:ext cx="16510" cy="1821814"/>
          </a:xfrm>
          <a:custGeom>
            <a:avLst/>
            <a:gdLst/>
            <a:ahLst/>
            <a:cxnLst/>
            <a:rect l="l" t="t" r="r" b="b"/>
            <a:pathLst>
              <a:path w="16510" h="1821814" extrusionOk="0">
                <a:moveTo>
                  <a:pt x="15899" y="0"/>
                </a:moveTo>
                <a:lnTo>
                  <a:pt x="0" y="1821299"/>
                </a:lnTo>
              </a:path>
            </a:pathLst>
          </a:custGeom>
          <a:noFill/>
          <a:ln w="190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7" name="Google Shape;517;p47"/>
          <p:cNvSpPr/>
          <p:nvPr/>
        </p:nvSpPr>
        <p:spPr>
          <a:xfrm>
            <a:off x="6930849" y="1978274"/>
            <a:ext cx="9525" cy="1896745"/>
          </a:xfrm>
          <a:custGeom>
            <a:avLst/>
            <a:gdLst/>
            <a:ahLst/>
            <a:cxnLst/>
            <a:rect l="l" t="t" r="r" b="b"/>
            <a:pathLst>
              <a:path w="9525" h="1896745" extrusionOk="0">
                <a:moveTo>
                  <a:pt x="8999" y="0"/>
                </a:moveTo>
                <a:lnTo>
                  <a:pt x="0" y="1896299"/>
                </a:lnTo>
              </a:path>
            </a:pathLst>
          </a:custGeom>
          <a:noFill/>
          <a:ln w="190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8" name="Google Shape;518;p47"/>
          <p:cNvSpPr txBox="1"/>
          <p:nvPr/>
        </p:nvSpPr>
        <p:spPr>
          <a:xfrm>
            <a:off x="5451000" y="1197675"/>
            <a:ext cx="15144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marR="5080" lvl="0" indent="102870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4. Development of ML algorithms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8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Fasi di un progetto di Machine Learning</a:t>
            </a:r>
            <a:endParaRPr dirty="0"/>
          </a:p>
        </p:txBody>
      </p:sp>
      <p:sp>
        <p:nvSpPr>
          <p:cNvPr id="524" name="Google Shape;524;p48"/>
          <p:cNvSpPr/>
          <p:nvPr/>
        </p:nvSpPr>
        <p:spPr>
          <a:xfrm>
            <a:off x="0" y="1190018"/>
            <a:ext cx="2066925" cy="669289"/>
          </a:xfrm>
          <a:custGeom>
            <a:avLst/>
            <a:gdLst/>
            <a:ahLst/>
            <a:cxnLst/>
            <a:rect l="l" t="t" r="r" b="b"/>
            <a:pathLst>
              <a:path w="2066925" h="669289" extrusionOk="0">
                <a:moveTo>
                  <a:pt x="1732386" y="668999"/>
                </a:moveTo>
                <a:lnTo>
                  <a:pt x="0" y="668999"/>
                </a:lnTo>
                <a:lnTo>
                  <a:pt x="0" y="0"/>
                </a:lnTo>
                <a:lnTo>
                  <a:pt x="1732386" y="0"/>
                </a:lnTo>
                <a:lnTo>
                  <a:pt x="2066886" y="334499"/>
                </a:lnTo>
                <a:lnTo>
                  <a:pt x="1732386" y="668999"/>
                </a:lnTo>
                <a:close/>
              </a:path>
            </a:pathLst>
          </a:custGeom>
          <a:solidFill>
            <a:srgbClr val="80201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5" name="Google Shape;525;p48"/>
          <p:cNvSpPr txBox="1"/>
          <p:nvPr/>
        </p:nvSpPr>
        <p:spPr>
          <a:xfrm>
            <a:off x="251525" y="1295150"/>
            <a:ext cx="1545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0" bIns="0" anchor="t" anchorCtr="0">
            <a:spAutoFit/>
          </a:bodyPr>
          <a:lstStyle/>
          <a:p>
            <a:pPr marL="0" marR="5080" lvl="0" indent="0" algn="ctr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1. </a:t>
            </a:r>
            <a:r>
              <a:rPr lang="it" sz="1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Problem  Statement</a:t>
            </a:r>
            <a:endParaRPr sz="14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26" name="Google Shape;526;p48"/>
          <p:cNvSpPr txBox="1"/>
          <p:nvPr/>
        </p:nvSpPr>
        <p:spPr>
          <a:xfrm>
            <a:off x="126650" y="2125600"/>
            <a:ext cx="506400" cy="1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Deﬁnire: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27" name="Google Shape;527;p48"/>
          <p:cNvSpPr txBox="1"/>
          <p:nvPr/>
        </p:nvSpPr>
        <p:spPr>
          <a:xfrm>
            <a:off x="286212" y="2262763"/>
            <a:ext cx="1073100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t" anchorCtr="0">
            <a:spAutoFit/>
          </a:bodyPr>
          <a:lstStyle/>
          <a:p>
            <a:pPr marL="297180" marR="0" lvl="0" indent="-2971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/>
              <a:buChar char="●"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Task </a:t>
            </a:r>
            <a:r>
              <a:rPr lang="it" sz="900" b="1">
                <a:latin typeface="Gill Sans"/>
                <a:ea typeface="Gill Sans"/>
                <a:cs typeface="Gill Sans"/>
                <a:sym typeface="Gill Sans"/>
              </a:rPr>
              <a:t>T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  <a:p>
            <a:pPr marL="297180" marR="0" lvl="0" indent="-297180" algn="l" rtl="0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SzPts val="900"/>
              <a:buFont typeface="Arial"/>
              <a:buChar char="●"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Performance </a:t>
            </a:r>
            <a:r>
              <a:rPr lang="it" sz="900" b="1">
                <a:latin typeface="Gill Sans"/>
                <a:ea typeface="Gill Sans"/>
                <a:cs typeface="Gill Sans"/>
                <a:sym typeface="Gill Sans"/>
              </a:rPr>
              <a:t>P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  <a:p>
            <a:pPr marL="297180" marR="0" lvl="0" indent="-297180" algn="l" rtl="0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SzPts val="900"/>
              <a:buFont typeface="Arial"/>
              <a:buChar char="●"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Esperienza </a:t>
            </a:r>
            <a:r>
              <a:rPr lang="it" sz="900" b="1">
                <a:latin typeface="Gill Sans"/>
                <a:ea typeface="Gill Sans"/>
                <a:cs typeface="Gill Sans"/>
                <a:sym typeface="Gill Sans"/>
              </a:rPr>
              <a:t>E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28" name="Google Shape;528;p48"/>
          <p:cNvSpPr txBox="1"/>
          <p:nvPr/>
        </p:nvSpPr>
        <p:spPr>
          <a:xfrm>
            <a:off x="113950" y="2748538"/>
            <a:ext cx="14568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Identificare le criticità, le debolezze, i possibili problemi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29" name="Google Shape;529;p48"/>
          <p:cNvSpPr/>
          <p:nvPr/>
        </p:nvSpPr>
        <p:spPr>
          <a:xfrm>
            <a:off x="1838463" y="1189912"/>
            <a:ext cx="1906904" cy="669289"/>
          </a:xfrm>
          <a:custGeom>
            <a:avLst/>
            <a:gdLst/>
            <a:ahLst/>
            <a:cxnLst/>
            <a:rect l="l" t="t" r="r" b="b"/>
            <a:pathLst>
              <a:path w="1906904" h="669289" extrusionOk="0">
                <a:moveTo>
                  <a:pt x="1572222" y="668999"/>
                </a:moveTo>
                <a:lnTo>
                  <a:pt x="0" y="668999"/>
                </a:lnTo>
                <a:lnTo>
                  <a:pt x="334499" y="334499"/>
                </a:lnTo>
                <a:lnTo>
                  <a:pt x="0" y="0"/>
                </a:lnTo>
                <a:lnTo>
                  <a:pt x="1572222" y="0"/>
                </a:lnTo>
                <a:lnTo>
                  <a:pt x="1906722" y="334499"/>
                </a:lnTo>
                <a:lnTo>
                  <a:pt x="1572222" y="668999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0" name="Google Shape;530;p48"/>
          <p:cNvSpPr txBox="1"/>
          <p:nvPr/>
        </p:nvSpPr>
        <p:spPr>
          <a:xfrm>
            <a:off x="2335958" y="1295050"/>
            <a:ext cx="912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0" bIns="0" anchor="t" anchorCtr="0">
            <a:spAutoFit/>
          </a:bodyPr>
          <a:lstStyle/>
          <a:p>
            <a:pPr marL="12700" marR="5080" lvl="0" indent="163830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2. Data  Acquisition</a:t>
            </a:r>
            <a:endParaRPr sz="14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1" name="Google Shape;531;p48"/>
          <p:cNvSpPr txBox="1"/>
          <p:nvPr/>
        </p:nvSpPr>
        <p:spPr>
          <a:xfrm>
            <a:off x="1870600" y="2100950"/>
            <a:ext cx="15951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Raccogliere dataset per addestrare i modelli di ML: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2" name="Google Shape;532;p48"/>
          <p:cNvSpPr txBox="1"/>
          <p:nvPr/>
        </p:nvSpPr>
        <p:spPr>
          <a:xfrm>
            <a:off x="2030162" y="2424800"/>
            <a:ext cx="14346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09880" marR="5080" lvl="0" indent="-297815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Usare dataset pubblici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  <a:p>
            <a:pPr marL="309880" marR="5080" lvl="0" indent="-297815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Usare dataset privati e di proprietà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  <a:p>
            <a:pPr marL="309880" marR="5080" lvl="0" indent="-297815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Iniziare una campagna di raccolta dati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3" name="Google Shape;533;p48"/>
          <p:cNvSpPr/>
          <p:nvPr/>
        </p:nvSpPr>
        <p:spPr>
          <a:xfrm>
            <a:off x="3516800" y="1189774"/>
            <a:ext cx="1934210" cy="669289"/>
          </a:xfrm>
          <a:custGeom>
            <a:avLst/>
            <a:gdLst/>
            <a:ahLst/>
            <a:cxnLst/>
            <a:rect l="l" t="t" r="r" b="b"/>
            <a:pathLst>
              <a:path w="1934210" h="669289" extrusionOk="0">
                <a:moveTo>
                  <a:pt x="1599534" y="668999"/>
                </a:moveTo>
                <a:lnTo>
                  <a:pt x="0" y="668999"/>
                </a:lnTo>
                <a:lnTo>
                  <a:pt x="334499" y="334499"/>
                </a:lnTo>
                <a:lnTo>
                  <a:pt x="0" y="0"/>
                </a:lnTo>
                <a:lnTo>
                  <a:pt x="1599534" y="0"/>
                </a:lnTo>
                <a:lnTo>
                  <a:pt x="1934034" y="334499"/>
                </a:lnTo>
                <a:lnTo>
                  <a:pt x="1599534" y="668999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4" name="Google Shape;534;p48"/>
          <p:cNvSpPr txBox="1"/>
          <p:nvPr/>
        </p:nvSpPr>
        <p:spPr>
          <a:xfrm>
            <a:off x="3930858" y="1294913"/>
            <a:ext cx="1105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0" bIns="0" anchor="t" anchorCtr="0">
            <a:spAutoFit/>
          </a:bodyPr>
          <a:lstStyle/>
          <a:p>
            <a:pPr marL="14603" marR="5080" lvl="0" indent="-2539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3. Exploratory  Data Analysis</a:t>
            </a:r>
            <a:endParaRPr sz="14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5" name="Google Shape;535;p48"/>
          <p:cNvSpPr txBox="1"/>
          <p:nvPr/>
        </p:nvSpPr>
        <p:spPr>
          <a:xfrm>
            <a:off x="3794112" y="2100813"/>
            <a:ext cx="12288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Eseguire un'analisi preliminare dei dataset per: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6" name="Google Shape;536;p48"/>
          <p:cNvSpPr txBox="1"/>
          <p:nvPr/>
        </p:nvSpPr>
        <p:spPr>
          <a:xfrm>
            <a:off x="3953674" y="2586587"/>
            <a:ext cx="1111200" cy="11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09880" marR="5080" lvl="0" indent="-297815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Mantenere/eliminare le variabili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  <a:p>
            <a:pPr marL="309880" marR="5080" lvl="0" indent="-297815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Gestire i valori mancanti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  <a:p>
            <a:pPr marL="309880" marR="5080" lvl="0" indent="-297815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Eseguire una valutazione statistica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7" name="Google Shape;537;p48"/>
          <p:cNvSpPr/>
          <p:nvPr/>
        </p:nvSpPr>
        <p:spPr>
          <a:xfrm>
            <a:off x="6874024" y="1189774"/>
            <a:ext cx="2064384" cy="669289"/>
          </a:xfrm>
          <a:custGeom>
            <a:avLst/>
            <a:gdLst/>
            <a:ahLst/>
            <a:cxnLst/>
            <a:rect l="l" t="t" r="r" b="b"/>
            <a:pathLst>
              <a:path w="2064384" h="669289" extrusionOk="0">
                <a:moveTo>
                  <a:pt x="1729499" y="668999"/>
                </a:moveTo>
                <a:lnTo>
                  <a:pt x="0" y="668999"/>
                </a:lnTo>
                <a:lnTo>
                  <a:pt x="334499" y="334499"/>
                </a:lnTo>
                <a:lnTo>
                  <a:pt x="0" y="0"/>
                </a:lnTo>
                <a:lnTo>
                  <a:pt x="1729499" y="0"/>
                </a:lnTo>
                <a:lnTo>
                  <a:pt x="2063999" y="334499"/>
                </a:lnTo>
                <a:lnTo>
                  <a:pt x="1729499" y="668999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8" name="Google Shape;538;p48"/>
          <p:cNvSpPr txBox="1"/>
          <p:nvPr/>
        </p:nvSpPr>
        <p:spPr>
          <a:xfrm>
            <a:off x="7322262" y="1294913"/>
            <a:ext cx="1166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0" bIns="0" anchor="t" anchorCtr="0">
            <a:spAutoFit/>
          </a:bodyPr>
          <a:lstStyle/>
          <a:p>
            <a:pPr marL="12700" marR="5080" lvl="0" indent="102870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5. Deploy of  ML algorithms</a:t>
            </a:r>
            <a:endParaRPr sz="14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9" name="Google Shape;539;p48"/>
          <p:cNvSpPr txBox="1"/>
          <p:nvPr/>
        </p:nvSpPr>
        <p:spPr>
          <a:xfrm>
            <a:off x="7176300" y="2100813"/>
            <a:ext cx="14568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Definire un'architettura software per integrare modelli e algoritmi di ML in processi e applicazioni.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40" name="Google Shape;540;p48"/>
          <p:cNvSpPr txBox="1"/>
          <p:nvPr/>
        </p:nvSpPr>
        <p:spPr>
          <a:xfrm>
            <a:off x="7176300" y="2910438"/>
            <a:ext cx="12636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Integrare e aggiornare i modelli ML con i dati online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41" name="Google Shape;541;p48"/>
          <p:cNvSpPr/>
          <p:nvPr/>
        </p:nvSpPr>
        <p:spPr>
          <a:xfrm>
            <a:off x="5195206" y="1189774"/>
            <a:ext cx="1934209" cy="669289"/>
          </a:xfrm>
          <a:custGeom>
            <a:avLst/>
            <a:gdLst/>
            <a:ahLst/>
            <a:cxnLst/>
            <a:rect l="l" t="t" r="r" b="b"/>
            <a:pathLst>
              <a:path w="1934209" h="669289" extrusionOk="0">
                <a:moveTo>
                  <a:pt x="1599467" y="668999"/>
                </a:moveTo>
                <a:lnTo>
                  <a:pt x="0" y="668999"/>
                </a:lnTo>
                <a:lnTo>
                  <a:pt x="334499" y="334499"/>
                </a:lnTo>
                <a:lnTo>
                  <a:pt x="0" y="0"/>
                </a:lnTo>
                <a:lnTo>
                  <a:pt x="1599467" y="0"/>
                </a:lnTo>
                <a:lnTo>
                  <a:pt x="1933967" y="334499"/>
                </a:lnTo>
                <a:lnTo>
                  <a:pt x="1599467" y="668999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2" name="Google Shape;542;p48"/>
          <p:cNvSpPr txBox="1"/>
          <p:nvPr/>
        </p:nvSpPr>
        <p:spPr>
          <a:xfrm>
            <a:off x="5517754" y="2100813"/>
            <a:ext cx="13692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Selezionare, implementare e testare algoritmi di ML per risolvere il task </a:t>
            </a:r>
            <a:r>
              <a:rPr lang="it" sz="900" b="1">
                <a:latin typeface="Gill Sans"/>
                <a:ea typeface="Gill Sans"/>
                <a:cs typeface="Gill Sans"/>
                <a:sym typeface="Gill Sans"/>
              </a:rPr>
              <a:t>T</a:t>
            </a: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 utilizzando l'esperienza </a:t>
            </a:r>
            <a:r>
              <a:rPr lang="it" sz="900" b="1">
                <a:latin typeface="Gill Sans"/>
                <a:ea typeface="Gill Sans"/>
                <a:cs typeface="Gill Sans"/>
                <a:sym typeface="Gill Sans"/>
              </a:rPr>
              <a:t>E </a:t>
            </a: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rispetto alla misura di performance</a:t>
            </a:r>
            <a:r>
              <a:rPr lang="it" sz="900" b="1">
                <a:latin typeface="Gill Sans"/>
                <a:ea typeface="Gill Sans"/>
                <a:cs typeface="Gill Sans"/>
                <a:sym typeface="Gill Sans"/>
              </a:rPr>
              <a:t> P</a:t>
            </a:r>
            <a:endParaRPr sz="900" b="1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43" name="Google Shape;543;p48"/>
          <p:cNvSpPr/>
          <p:nvPr/>
        </p:nvSpPr>
        <p:spPr>
          <a:xfrm>
            <a:off x="1759999" y="1978274"/>
            <a:ext cx="0" cy="1787525"/>
          </a:xfrm>
          <a:custGeom>
            <a:avLst/>
            <a:gdLst/>
            <a:ahLst/>
            <a:cxnLst/>
            <a:rect l="l" t="t" r="r" b="b"/>
            <a:pathLst>
              <a:path w="120000" h="1787525" extrusionOk="0">
                <a:moveTo>
                  <a:pt x="0" y="0"/>
                </a:moveTo>
                <a:lnTo>
                  <a:pt x="0" y="1787399"/>
                </a:lnTo>
              </a:path>
            </a:pathLst>
          </a:custGeom>
          <a:noFill/>
          <a:ln w="190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4" name="Google Shape;544;p48"/>
          <p:cNvSpPr/>
          <p:nvPr/>
        </p:nvSpPr>
        <p:spPr>
          <a:xfrm>
            <a:off x="3615449" y="1978274"/>
            <a:ext cx="1270" cy="1821814"/>
          </a:xfrm>
          <a:custGeom>
            <a:avLst/>
            <a:gdLst/>
            <a:ahLst/>
            <a:cxnLst/>
            <a:rect l="l" t="t" r="r" b="b"/>
            <a:pathLst>
              <a:path w="1270" h="1821814" extrusionOk="0">
                <a:moveTo>
                  <a:pt x="1199" y="0"/>
                </a:moveTo>
                <a:lnTo>
                  <a:pt x="0" y="1821299"/>
                </a:lnTo>
              </a:path>
            </a:pathLst>
          </a:custGeom>
          <a:noFill/>
          <a:ln w="190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5" name="Google Shape;545;p48"/>
          <p:cNvSpPr/>
          <p:nvPr/>
        </p:nvSpPr>
        <p:spPr>
          <a:xfrm>
            <a:off x="5300437" y="1978274"/>
            <a:ext cx="16510" cy="1821814"/>
          </a:xfrm>
          <a:custGeom>
            <a:avLst/>
            <a:gdLst/>
            <a:ahLst/>
            <a:cxnLst/>
            <a:rect l="l" t="t" r="r" b="b"/>
            <a:pathLst>
              <a:path w="16510" h="1821814" extrusionOk="0">
                <a:moveTo>
                  <a:pt x="15899" y="0"/>
                </a:moveTo>
                <a:lnTo>
                  <a:pt x="0" y="1821299"/>
                </a:lnTo>
              </a:path>
            </a:pathLst>
          </a:custGeom>
          <a:noFill/>
          <a:ln w="190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6" name="Google Shape;546;p48"/>
          <p:cNvSpPr/>
          <p:nvPr/>
        </p:nvSpPr>
        <p:spPr>
          <a:xfrm>
            <a:off x="6930849" y="1978274"/>
            <a:ext cx="9525" cy="1896745"/>
          </a:xfrm>
          <a:custGeom>
            <a:avLst/>
            <a:gdLst/>
            <a:ahLst/>
            <a:cxnLst/>
            <a:rect l="l" t="t" r="r" b="b"/>
            <a:pathLst>
              <a:path w="9525" h="1896745" extrusionOk="0">
                <a:moveTo>
                  <a:pt x="8999" y="0"/>
                </a:moveTo>
                <a:lnTo>
                  <a:pt x="0" y="1896299"/>
                </a:lnTo>
              </a:path>
            </a:pathLst>
          </a:custGeom>
          <a:noFill/>
          <a:ln w="190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7" name="Google Shape;547;p48"/>
          <p:cNvSpPr txBox="1"/>
          <p:nvPr/>
        </p:nvSpPr>
        <p:spPr>
          <a:xfrm>
            <a:off x="5451000" y="1197675"/>
            <a:ext cx="15144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marR="5080" lvl="0" indent="102870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4. Development of ML algorithms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70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/>
            <a:r>
              <a:rPr lang="it" dirty="0"/>
              <a:t>Definizione del task</a:t>
            </a:r>
          </a:p>
        </p:txBody>
      </p:sp>
      <p:sp>
        <p:nvSpPr>
          <p:cNvPr id="763" name="Google Shape;763;p70"/>
          <p:cNvSpPr txBox="1"/>
          <p:nvPr/>
        </p:nvSpPr>
        <p:spPr>
          <a:xfrm>
            <a:off x="617145" y="1386275"/>
            <a:ext cx="7646322" cy="1130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t" anchorCtr="0">
            <a:spAutoFit/>
          </a:bodyPr>
          <a:lstStyle/>
          <a:p>
            <a:r>
              <a:rPr lang="it" dirty="0">
                <a:latin typeface="Calibri"/>
                <a:ea typeface="Calibri"/>
                <a:cs typeface="Calibri"/>
              </a:rPr>
              <a:t>Viene definito cosa predire (variabile target) e in base a quali dati (feature)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In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questa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fase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, ci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dovrebbe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sempre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domandare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ho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davvero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bisogno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del ML,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cioè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se il task non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possa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essere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risolto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in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altro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modo (e.g., è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possibile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definire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algoritmo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predittivo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non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basato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conoscenza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statistica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?)</a:t>
            </a:r>
            <a:endParaRPr dirty="0" err="1"/>
          </a:p>
        </p:txBody>
      </p:sp>
    </p:spTree>
    <p:extLst>
      <p:ext uri="{BB962C8B-B14F-4D97-AF65-F5344CB8AC3E}">
        <p14:creationId xmlns:p14="http://schemas.microsoft.com/office/powerpoint/2010/main" val="428811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68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</a:t>
            </a:r>
            <a:r>
              <a:rPr lang="it" dirty="0"/>
              <a:t>assi di un progetto di Machine Learning</a:t>
            </a:r>
            <a:endParaRPr dirty="0"/>
          </a:p>
        </p:txBody>
      </p:sp>
      <p:sp>
        <p:nvSpPr>
          <p:cNvPr id="725" name="Google Shape;725;p68"/>
          <p:cNvSpPr/>
          <p:nvPr/>
        </p:nvSpPr>
        <p:spPr>
          <a:xfrm>
            <a:off x="0" y="1190018"/>
            <a:ext cx="2066925" cy="669289"/>
          </a:xfrm>
          <a:custGeom>
            <a:avLst/>
            <a:gdLst/>
            <a:ahLst/>
            <a:cxnLst/>
            <a:rect l="l" t="t" r="r" b="b"/>
            <a:pathLst>
              <a:path w="2066925" h="669289" extrusionOk="0">
                <a:moveTo>
                  <a:pt x="1732386" y="668999"/>
                </a:moveTo>
                <a:lnTo>
                  <a:pt x="0" y="668999"/>
                </a:lnTo>
                <a:lnTo>
                  <a:pt x="0" y="0"/>
                </a:lnTo>
                <a:lnTo>
                  <a:pt x="1732386" y="0"/>
                </a:lnTo>
                <a:lnTo>
                  <a:pt x="2066886" y="334499"/>
                </a:lnTo>
                <a:lnTo>
                  <a:pt x="1732386" y="668999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68"/>
          <p:cNvSpPr txBox="1"/>
          <p:nvPr/>
        </p:nvSpPr>
        <p:spPr>
          <a:xfrm>
            <a:off x="251525" y="1295150"/>
            <a:ext cx="1545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0" bIns="0" anchor="t" anchorCtr="0">
            <a:spAutoFit/>
          </a:bodyPr>
          <a:lstStyle/>
          <a:p>
            <a:pPr marL="0" marR="5080" lvl="0" indent="0" algn="ctr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1. </a:t>
            </a:r>
            <a:r>
              <a:rPr lang="it" sz="1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Problem  Statement</a:t>
            </a:r>
            <a:endParaRPr sz="14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27" name="Google Shape;727;p68"/>
          <p:cNvSpPr txBox="1"/>
          <p:nvPr/>
        </p:nvSpPr>
        <p:spPr>
          <a:xfrm>
            <a:off x="126650" y="2125600"/>
            <a:ext cx="506400" cy="1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Deﬁnire: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28" name="Google Shape;728;p68"/>
          <p:cNvSpPr txBox="1"/>
          <p:nvPr/>
        </p:nvSpPr>
        <p:spPr>
          <a:xfrm>
            <a:off x="286212" y="2262763"/>
            <a:ext cx="1073100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t" anchorCtr="0">
            <a:spAutoFit/>
          </a:bodyPr>
          <a:lstStyle/>
          <a:p>
            <a:pPr marL="297180" marR="0" lvl="0" indent="-2971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/>
              <a:buChar char="●"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Task </a:t>
            </a:r>
            <a:r>
              <a:rPr lang="it" sz="900" b="1">
                <a:latin typeface="Gill Sans"/>
                <a:ea typeface="Gill Sans"/>
                <a:cs typeface="Gill Sans"/>
                <a:sym typeface="Gill Sans"/>
              </a:rPr>
              <a:t>T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  <a:p>
            <a:pPr marL="297180" marR="0" lvl="0" indent="-297180" algn="l" rtl="0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SzPts val="900"/>
              <a:buFont typeface="Arial"/>
              <a:buChar char="●"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Performance </a:t>
            </a:r>
            <a:r>
              <a:rPr lang="it" sz="900" b="1">
                <a:latin typeface="Gill Sans"/>
                <a:ea typeface="Gill Sans"/>
                <a:cs typeface="Gill Sans"/>
                <a:sym typeface="Gill Sans"/>
              </a:rPr>
              <a:t>P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  <a:p>
            <a:pPr marL="297180" marR="0" lvl="0" indent="-297180" algn="l" rtl="0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SzPts val="900"/>
              <a:buFont typeface="Arial"/>
              <a:buChar char="●"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Esperienza </a:t>
            </a:r>
            <a:r>
              <a:rPr lang="it" sz="900" b="1">
                <a:latin typeface="Gill Sans"/>
                <a:ea typeface="Gill Sans"/>
                <a:cs typeface="Gill Sans"/>
                <a:sym typeface="Gill Sans"/>
              </a:rPr>
              <a:t>E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29" name="Google Shape;729;p68"/>
          <p:cNvSpPr txBox="1"/>
          <p:nvPr/>
        </p:nvSpPr>
        <p:spPr>
          <a:xfrm>
            <a:off x="113950" y="2748538"/>
            <a:ext cx="14568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Identificare le criticità, le debolezze, i possibili problemi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30" name="Google Shape;730;p68"/>
          <p:cNvSpPr/>
          <p:nvPr/>
        </p:nvSpPr>
        <p:spPr>
          <a:xfrm>
            <a:off x="1838463" y="1189912"/>
            <a:ext cx="1906904" cy="669289"/>
          </a:xfrm>
          <a:custGeom>
            <a:avLst/>
            <a:gdLst/>
            <a:ahLst/>
            <a:cxnLst/>
            <a:rect l="l" t="t" r="r" b="b"/>
            <a:pathLst>
              <a:path w="1906904" h="669289" extrusionOk="0">
                <a:moveTo>
                  <a:pt x="1572222" y="668999"/>
                </a:moveTo>
                <a:lnTo>
                  <a:pt x="0" y="668999"/>
                </a:lnTo>
                <a:lnTo>
                  <a:pt x="334499" y="334499"/>
                </a:lnTo>
                <a:lnTo>
                  <a:pt x="0" y="0"/>
                </a:lnTo>
                <a:lnTo>
                  <a:pt x="1572222" y="0"/>
                </a:lnTo>
                <a:lnTo>
                  <a:pt x="1906722" y="334499"/>
                </a:lnTo>
                <a:lnTo>
                  <a:pt x="1572222" y="668999"/>
                </a:lnTo>
                <a:close/>
              </a:path>
            </a:pathLst>
          </a:custGeom>
          <a:solidFill>
            <a:srgbClr val="A72A1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1" name="Google Shape;731;p68"/>
          <p:cNvSpPr txBox="1"/>
          <p:nvPr/>
        </p:nvSpPr>
        <p:spPr>
          <a:xfrm>
            <a:off x="2335958" y="1295050"/>
            <a:ext cx="912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0" bIns="0" anchor="t" anchorCtr="0">
            <a:spAutoFit/>
          </a:bodyPr>
          <a:lstStyle/>
          <a:p>
            <a:pPr marL="12700" marR="5080" lvl="0" indent="163830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2. Data  Acquisition</a:t>
            </a:r>
            <a:endParaRPr sz="14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32" name="Google Shape;732;p68"/>
          <p:cNvSpPr txBox="1"/>
          <p:nvPr/>
        </p:nvSpPr>
        <p:spPr>
          <a:xfrm>
            <a:off x="1870600" y="2100950"/>
            <a:ext cx="15951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Raccogliere dataset per addestrare i modelli di ML: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33" name="Google Shape;733;p68"/>
          <p:cNvSpPr txBox="1"/>
          <p:nvPr/>
        </p:nvSpPr>
        <p:spPr>
          <a:xfrm>
            <a:off x="2030162" y="2424800"/>
            <a:ext cx="14346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09880" marR="5080" lvl="0" indent="-297815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Usare dataset pubblici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  <a:p>
            <a:pPr marL="309880" marR="5080" lvl="0" indent="-297815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Usare dataset privati e di proprietà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  <a:p>
            <a:pPr marL="309880" marR="5080" lvl="0" indent="-297815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Iniziare una campagna di raccolta dati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34" name="Google Shape;734;p68"/>
          <p:cNvSpPr/>
          <p:nvPr/>
        </p:nvSpPr>
        <p:spPr>
          <a:xfrm>
            <a:off x="3516800" y="1189774"/>
            <a:ext cx="1934210" cy="669289"/>
          </a:xfrm>
          <a:custGeom>
            <a:avLst/>
            <a:gdLst/>
            <a:ahLst/>
            <a:cxnLst/>
            <a:rect l="l" t="t" r="r" b="b"/>
            <a:pathLst>
              <a:path w="1934210" h="669289" extrusionOk="0">
                <a:moveTo>
                  <a:pt x="1599534" y="668999"/>
                </a:moveTo>
                <a:lnTo>
                  <a:pt x="0" y="668999"/>
                </a:lnTo>
                <a:lnTo>
                  <a:pt x="334499" y="334499"/>
                </a:lnTo>
                <a:lnTo>
                  <a:pt x="0" y="0"/>
                </a:lnTo>
                <a:lnTo>
                  <a:pt x="1599534" y="0"/>
                </a:lnTo>
                <a:lnTo>
                  <a:pt x="1934034" y="334499"/>
                </a:lnTo>
                <a:lnTo>
                  <a:pt x="1599534" y="668999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5" name="Google Shape;735;p68"/>
          <p:cNvSpPr txBox="1"/>
          <p:nvPr/>
        </p:nvSpPr>
        <p:spPr>
          <a:xfrm>
            <a:off x="3930858" y="1294913"/>
            <a:ext cx="1105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0" bIns="0" anchor="t" anchorCtr="0">
            <a:spAutoFit/>
          </a:bodyPr>
          <a:lstStyle/>
          <a:p>
            <a:pPr marL="14603" marR="5080" lvl="0" indent="-2539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3. Exploratory  Data Analysis</a:t>
            </a:r>
            <a:endParaRPr sz="14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36" name="Google Shape;736;p68"/>
          <p:cNvSpPr txBox="1"/>
          <p:nvPr/>
        </p:nvSpPr>
        <p:spPr>
          <a:xfrm>
            <a:off x="3794112" y="2100813"/>
            <a:ext cx="12288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Eseguire un'analisi preliminare dei dataset per: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37" name="Google Shape;737;p68"/>
          <p:cNvSpPr txBox="1"/>
          <p:nvPr/>
        </p:nvSpPr>
        <p:spPr>
          <a:xfrm>
            <a:off x="3953674" y="2586587"/>
            <a:ext cx="1111200" cy="11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09880" marR="5080" lvl="0" indent="-297815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Mantenere/eliminare le variabili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  <a:p>
            <a:pPr marL="309880" marR="5080" lvl="0" indent="-297815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Gestire i valori mancanti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  <a:p>
            <a:pPr marL="309880" marR="5080" lvl="0" indent="-297815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Eseguire una valutazione statistica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38" name="Google Shape;738;p68"/>
          <p:cNvSpPr/>
          <p:nvPr/>
        </p:nvSpPr>
        <p:spPr>
          <a:xfrm>
            <a:off x="6874024" y="1189774"/>
            <a:ext cx="2064384" cy="669289"/>
          </a:xfrm>
          <a:custGeom>
            <a:avLst/>
            <a:gdLst/>
            <a:ahLst/>
            <a:cxnLst/>
            <a:rect l="l" t="t" r="r" b="b"/>
            <a:pathLst>
              <a:path w="2064384" h="669289" extrusionOk="0">
                <a:moveTo>
                  <a:pt x="1729499" y="668999"/>
                </a:moveTo>
                <a:lnTo>
                  <a:pt x="0" y="668999"/>
                </a:lnTo>
                <a:lnTo>
                  <a:pt x="334499" y="334499"/>
                </a:lnTo>
                <a:lnTo>
                  <a:pt x="0" y="0"/>
                </a:lnTo>
                <a:lnTo>
                  <a:pt x="1729499" y="0"/>
                </a:lnTo>
                <a:lnTo>
                  <a:pt x="2063999" y="334499"/>
                </a:lnTo>
                <a:lnTo>
                  <a:pt x="1729499" y="668999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9" name="Google Shape;739;p68"/>
          <p:cNvSpPr txBox="1"/>
          <p:nvPr/>
        </p:nvSpPr>
        <p:spPr>
          <a:xfrm>
            <a:off x="7322262" y="1294913"/>
            <a:ext cx="1166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0" bIns="0" anchor="t" anchorCtr="0">
            <a:spAutoFit/>
          </a:bodyPr>
          <a:lstStyle/>
          <a:p>
            <a:pPr marL="12700" marR="5080" lvl="0" indent="102870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5. Deploy of  ML algorithms</a:t>
            </a:r>
            <a:endParaRPr sz="14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40" name="Google Shape;740;p68"/>
          <p:cNvSpPr txBox="1"/>
          <p:nvPr/>
        </p:nvSpPr>
        <p:spPr>
          <a:xfrm>
            <a:off x="7176300" y="2100813"/>
            <a:ext cx="14568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Definire un'architettura software per integrare modelli e algoritmi di ML in processi e applicazioni.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41" name="Google Shape;741;p68"/>
          <p:cNvSpPr txBox="1"/>
          <p:nvPr/>
        </p:nvSpPr>
        <p:spPr>
          <a:xfrm>
            <a:off x="7176300" y="2910438"/>
            <a:ext cx="12636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Integrare e aggiornare i modelli ML con i dati online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42" name="Google Shape;742;p68"/>
          <p:cNvSpPr/>
          <p:nvPr/>
        </p:nvSpPr>
        <p:spPr>
          <a:xfrm>
            <a:off x="5195206" y="1189774"/>
            <a:ext cx="1934209" cy="669289"/>
          </a:xfrm>
          <a:custGeom>
            <a:avLst/>
            <a:gdLst/>
            <a:ahLst/>
            <a:cxnLst/>
            <a:rect l="l" t="t" r="r" b="b"/>
            <a:pathLst>
              <a:path w="1934209" h="669289" extrusionOk="0">
                <a:moveTo>
                  <a:pt x="1599467" y="668999"/>
                </a:moveTo>
                <a:lnTo>
                  <a:pt x="0" y="668999"/>
                </a:lnTo>
                <a:lnTo>
                  <a:pt x="334499" y="334499"/>
                </a:lnTo>
                <a:lnTo>
                  <a:pt x="0" y="0"/>
                </a:lnTo>
                <a:lnTo>
                  <a:pt x="1599467" y="0"/>
                </a:lnTo>
                <a:lnTo>
                  <a:pt x="1933967" y="334499"/>
                </a:lnTo>
                <a:lnTo>
                  <a:pt x="1599467" y="668999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3" name="Google Shape;743;p68"/>
          <p:cNvSpPr txBox="1"/>
          <p:nvPr/>
        </p:nvSpPr>
        <p:spPr>
          <a:xfrm>
            <a:off x="5517754" y="2100813"/>
            <a:ext cx="13692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Selezionare, implementare e testare algoritmi di ML per risolvere il task </a:t>
            </a:r>
            <a:r>
              <a:rPr lang="it" sz="900" b="1">
                <a:latin typeface="Gill Sans"/>
                <a:ea typeface="Gill Sans"/>
                <a:cs typeface="Gill Sans"/>
                <a:sym typeface="Gill Sans"/>
              </a:rPr>
              <a:t>T</a:t>
            </a: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 utilizzando l'esperienza </a:t>
            </a:r>
            <a:r>
              <a:rPr lang="it" sz="900" b="1">
                <a:latin typeface="Gill Sans"/>
                <a:ea typeface="Gill Sans"/>
                <a:cs typeface="Gill Sans"/>
                <a:sym typeface="Gill Sans"/>
              </a:rPr>
              <a:t>E </a:t>
            </a: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rispetto alla misura di performance</a:t>
            </a:r>
            <a:r>
              <a:rPr lang="it" sz="900" b="1">
                <a:latin typeface="Gill Sans"/>
                <a:ea typeface="Gill Sans"/>
                <a:cs typeface="Gill Sans"/>
                <a:sym typeface="Gill Sans"/>
              </a:rPr>
              <a:t> P</a:t>
            </a:r>
            <a:endParaRPr sz="900" b="1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44" name="Google Shape;744;p68"/>
          <p:cNvSpPr/>
          <p:nvPr/>
        </p:nvSpPr>
        <p:spPr>
          <a:xfrm>
            <a:off x="1759999" y="1978274"/>
            <a:ext cx="0" cy="1787525"/>
          </a:xfrm>
          <a:custGeom>
            <a:avLst/>
            <a:gdLst/>
            <a:ahLst/>
            <a:cxnLst/>
            <a:rect l="l" t="t" r="r" b="b"/>
            <a:pathLst>
              <a:path w="120000" h="1787525" extrusionOk="0">
                <a:moveTo>
                  <a:pt x="0" y="0"/>
                </a:moveTo>
                <a:lnTo>
                  <a:pt x="0" y="1787399"/>
                </a:lnTo>
              </a:path>
            </a:pathLst>
          </a:custGeom>
          <a:noFill/>
          <a:ln w="190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5" name="Google Shape;745;p68"/>
          <p:cNvSpPr/>
          <p:nvPr/>
        </p:nvSpPr>
        <p:spPr>
          <a:xfrm>
            <a:off x="3615449" y="1978274"/>
            <a:ext cx="1270" cy="1821814"/>
          </a:xfrm>
          <a:custGeom>
            <a:avLst/>
            <a:gdLst/>
            <a:ahLst/>
            <a:cxnLst/>
            <a:rect l="l" t="t" r="r" b="b"/>
            <a:pathLst>
              <a:path w="1270" h="1821814" extrusionOk="0">
                <a:moveTo>
                  <a:pt x="1199" y="0"/>
                </a:moveTo>
                <a:lnTo>
                  <a:pt x="0" y="1821299"/>
                </a:lnTo>
              </a:path>
            </a:pathLst>
          </a:custGeom>
          <a:noFill/>
          <a:ln w="190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6" name="Google Shape;746;p68"/>
          <p:cNvSpPr/>
          <p:nvPr/>
        </p:nvSpPr>
        <p:spPr>
          <a:xfrm>
            <a:off x="5300437" y="1978274"/>
            <a:ext cx="16510" cy="1821814"/>
          </a:xfrm>
          <a:custGeom>
            <a:avLst/>
            <a:gdLst/>
            <a:ahLst/>
            <a:cxnLst/>
            <a:rect l="l" t="t" r="r" b="b"/>
            <a:pathLst>
              <a:path w="16510" h="1821814" extrusionOk="0">
                <a:moveTo>
                  <a:pt x="15899" y="0"/>
                </a:moveTo>
                <a:lnTo>
                  <a:pt x="0" y="1821299"/>
                </a:lnTo>
              </a:path>
            </a:pathLst>
          </a:custGeom>
          <a:noFill/>
          <a:ln w="190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7" name="Google Shape;747;p68"/>
          <p:cNvSpPr/>
          <p:nvPr/>
        </p:nvSpPr>
        <p:spPr>
          <a:xfrm>
            <a:off x="6930849" y="1978274"/>
            <a:ext cx="9525" cy="1896745"/>
          </a:xfrm>
          <a:custGeom>
            <a:avLst/>
            <a:gdLst/>
            <a:ahLst/>
            <a:cxnLst/>
            <a:rect l="l" t="t" r="r" b="b"/>
            <a:pathLst>
              <a:path w="9525" h="1896745" extrusionOk="0">
                <a:moveTo>
                  <a:pt x="8999" y="0"/>
                </a:moveTo>
                <a:lnTo>
                  <a:pt x="0" y="1896299"/>
                </a:lnTo>
              </a:path>
            </a:pathLst>
          </a:custGeom>
          <a:noFill/>
          <a:ln w="190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8" name="Google Shape;748;p68"/>
          <p:cNvSpPr txBox="1"/>
          <p:nvPr/>
        </p:nvSpPr>
        <p:spPr>
          <a:xfrm>
            <a:off x="5451000" y="1197675"/>
            <a:ext cx="15144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marR="5080" lvl="0" indent="102870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4. Development of ML algorithms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69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Data Acquisition</a:t>
            </a:r>
            <a:endParaRPr/>
          </a:p>
        </p:txBody>
      </p:sp>
      <p:sp>
        <p:nvSpPr>
          <p:cNvPr id="754" name="Google Shape;754;p69"/>
          <p:cNvSpPr txBox="1"/>
          <p:nvPr/>
        </p:nvSpPr>
        <p:spPr>
          <a:xfrm>
            <a:off x="252340" y="1042320"/>
            <a:ext cx="3491452" cy="94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97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 dirty="0">
                <a:latin typeface="Calibri"/>
                <a:ea typeface="Calibri"/>
                <a:cs typeface="Calibri"/>
                <a:sym typeface="Calibri"/>
              </a:rPr>
              <a:t>Dataset</a:t>
            </a: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 possibili per addestrare i modelli di</a:t>
            </a:r>
            <a:r>
              <a:rPr lang="it" sz="1400" dirty="0">
                <a:latin typeface="Calibri"/>
                <a:ea typeface="Calibri"/>
                <a:cs typeface="Calibri"/>
                <a:sym typeface="Calibri"/>
              </a:rPr>
              <a:t> ML:</a:t>
            </a:r>
            <a:endParaRPr sz="1400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Pubblici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Privati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Costruiti ad hoc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5" name="Google Shape;755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500" y="2736575"/>
            <a:ext cx="5577774" cy="205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51627" y="1308509"/>
            <a:ext cx="4817527" cy="896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6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47937" y="2822966"/>
            <a:ext cx="2647392" cy="2044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9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Esempio</a:t>
            </a:r>
            <a:endParaRPr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6BFD5A4-977D-4F92-846A-1AAA3E0D61B7}"/>
              </a:ext>
            </a:extLst>
          </p:cNvPr>
          <p:cNvSpPr txBox="1">
            <a:spLocks/>
          </p:cNvSpPr>
          <p:nvPr/>
        </p:nvSpPr>
        <p:spPr>
          <a:xfrm>
            <a:off x="340876" y="777278"/>
            <a:ext cx="8250059" cy="3880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/>
            <a:r>
              <a:rPr lang="it-IT" dirty="0"/>
              <a:t>Modello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deterministico</a:t>
            </a:r>
            <a:r>
              <a:rPr lang="en-GB" dirty="0"/>
              <a:t> (</a:t>
            </a:r>
            <a:r>
              <a:rPr lang="en-GB" dirty="0" err="1"/>
              <a:t>noto</a:t>
            </a:r>
            <a:r>
              <a:rPr lang="en-GB" dirty="0"/>
              <a:t>) </a:t>
            </a:r>
            <a:r>
              <a:rPr lang="en-GB" dirty="0" err="1"/>
              <a:t>dell'attrazione</a:t>
            </a:r>
            <a:r>
              <a:rPr lang="en-GB" dirty="0"/>
              <a:t> </a:t>
            </a:r>
            <a:r>
              <a:rPr lang="en-GB" dirty="0" err="1"/>
              <a:t>gravitazionale</a:t>
            </a:r>
            <a:r>
              <a:rPr lang="en-GB" dirty="0"/>
              <a:t> </a:t>
            </a:r>
            <a:r>
              <a:rPr lang="en-GB" dirty="0" err="1"/>
              <a:t>terrestre</a:t>
            </a:r>
            <a:r>
              <a:rPr lang="it-IT" dirty="0"/>
              <a:t>: </a:t>
            </a:r>
          </a:p>
          <a:p>
            <a:pPr marL="0"/>
            <a:endParaRPr lang="it-IT" i="1" dirty="0"/>
          </a:p>
          <a:p>
            <a:pPr marL="0"/>
            <a:r>
              <a:rPr lang="it-IT" i="1" dirty="0"/>
              <a:t>F = m * g,</a:t>
            </a:r>
            <a:endParaRPr lang="it-IT" dirty="0"/>
          </a:p>
          <a:p>
            <a:pPr marL="0"/>
            <a:endParaRPr lang="it-IT" i="1" dirty="0"/>
          </a:p>
          <a:p>
            <a:pPr marL="0"/>
            <a:r>
              <a:rPr lang="it-IT" dirty="0"/>
              <a:t>dove</a:t>
            </a:r>
            <a:r>
              <a:rPr lang="it-IT" i="1" dirty="0"/>
              <a:t> g </a:t>
            </a:r>
            <a:r>
              <a:rPr lang="it-IT" dirty="0"/>
              <a:t>è la "costante" di accelerazione gravitazionale sulla superficie terrestre: </a:t>
            </a:r>
          </a:p>
          <a:p>
            <a:pPr marL="0"/>
            <a:endParaRPr lang="it-IT" i="1" dirty="0"/>
          </a:p>
          <a:p>
            <a:pPr marL="0"/>
            <a:r>
              <a:rPr lang="it-IT" i="1" dirty="0"/>
              <a:t>g = G* M</a:t>
            </a:r>
            <a:r>
              <a:rPr lang="it-IT" i="1" baseline="-25000" dirty="0"/>
              <a:t>T</a:t>
            </a:r>
            <a:r>
              <a:rPr lang="it-IT" i="1" dirty="0"/>
              <a:t> /r</a:t>
            </a:r>
            <a:r>
              <a:rPr lang="it-IT" i="1" baseline="30000" dirty="0"/>
              <a:t>2 </a:t>
            </a:r>
            <a:r>
              <a:rPr lang="it-IT" i="1" dirty="0"/>
              <a:t>≈ 9.81m/s</a:t>
            </a:r>
            <a:r>
              <a:rPr lang="it-IT" i="1" baseline="30000" dirty="0"/>
              <a:t>2</a:t>
            </a:r>
            <a:r>
              <a:rPr lang="it-IT" dirty="0"/>
              <a:t>, </a:t>
            </a:r>
          </a:p>
          <a:p>
            <a:pPr marL="0"/>
            <a:endParaRPr lang="it-IT" i="1" dirty="0"/>
          </a:p>
          <a:p>
            <a:pPr marL="0"/>
            <a:r>
              <a:rPr lang="it-IT" i="1" dirty="0"/>
              <a:t>F </a:t>
            </a:r>
            <a:r>
              <a:rPr lang="it-IT" dirty="0"/>
              <a:t>è la forza ed </a:t>
            </a:r>
            <a:r>
              <a:rPr lang="it-IT" i="1" dirty="0"/>
              <a:t>m </a:t>
            </a:r>
            <a:r>
              <a:rPr lang="it-IT" dirty="0"/>
              <a:t>la massa di un corpo specifico sulla superficie terrestre, mentre </a:t>
            </a:r>
            <a:r>
              <a:rPr lang="it-IT" i="1" dirty="0"/>
              <a:t>G</a:t>
            </a:r>
            <a:r>
              <a:rPr lang="it-IT" dirty="0"/>
              <a:t> è la costante di gravitazione universale</a:t>
            </a:r>
          </a:p>
          <a:p>
            <a:pPr mar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016429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70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Di quanti sample di training abbiamo bisogno?</a:t>
            </a:r>
            <a:endParaRPr dirty="0"/>
          </a:p>
        </p:txBody>
      </p:sp>
      <p:sp>
        <p:nvSpPr>
          <p:cNvPr id="763" name="Google Shape;763;p70"/>
          <p:cNvSpPr txBox="1"/>
          <p:nvPr/>
        </p:nvSpPr>
        <p:spPr>
          <a:xfrm>
            <a:off x="659888" y="1415480"/>
            <a:ext cx="7468111" cy="156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•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In generale, più esperienza (cioè più training sample) abbiamo, meglio è</a:t>
            </a:r>
            <a:endParaRPr lang="it-IT" dirty="0">
              <a:latin typeface="Calibri"/>
              <a:ea typeface="Calibri"/>
              <a:cs typeface="Calibri"/>
            </a:endParaRPr>
          </a:p>
          <a:p>
            <a:pPr marL="285750" indent="-285750">
              <a:buChar char="•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Il numero minimo di sample dipende dalla complessità del task, dal numero di feature, dal tipo di algoritmo di ML che si intende usare....</a:t>
            </a:r>
            <a:endParaRPr dirty="0">
              <a:latin typeface="Calibri"/>
              <a:ea typeface="Calibri"/>
              <a:cs typeface="Calibri"/>
            </a:endParaRPr>
          </a:p>
          <a:p>
            <a:pPr marL="285750" indent="-285750">
              <a:buChar char="•"/>
            </a:pPr>
            <a:r>
              <a:rPr lang="it" dirty="0">
                <a:latin typeface="Calibri"/>
                <a:ea typeface="Calibri"/>
                <a:cs typeface="Calibri"/>
              </a:rPr>
              <a:t>Non esiste un modo generale per stimare il numero minimo di esempi per un dato task </a:t>
            </a:r>
          </a:p>
          <a:p>
            <a:pPr marL="285750" indent="-285750">
              <a:buChar char="•"/>
            </a:pPr>
            <a:r>
              <a:rPr lang="it" dirty="0">
                <a:latin typeface="Calibri"/>
                <a:ea typeface="Calibri"/>
                <a:cs typeface="Calibri"/>
              </a:rPr>
              <a:t>Tipicamente, ne</a:t>
            </a: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i dataset aziendali, il numero di sample varia dalle poche centinaia a diverse migliaia</a:t>
            </a:r>
            <a:endParaRPr lang="it" dirty="0">
              <a:latin typeface="Calibri"/>
              <a:ea typeface="Calibri"/>
              <a:cs typeface="Calibri"/>
            </a:endParaRPr>
          </a:p>
          <a:p>
            <a:pPr marL="285750" indent="-285750">
              <a:buChar char="•"/>
            </a:pPr>
            <a:r>
              <a:rPr lang="it" dirty="0">
                <a:latin typeface="Calibri"/>
                <a:ea typeface="Calibri"/>
                <a:cs typeface="Calibri"/>
              </a:rPr>
              <a:t>Nel caso del Deep Learning, il numero di sample può essere dell'ordine di milioni o di miliardi </a:t>
            </a:r>
            <a:endParaRPr dirty="0"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70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Perché</a:t>
            </a:r>
            <a:r>
              <a:rPr lang="it" dirty="0"/>
              <a:t> c’è bisogno di tanti dati di training?</a:t>
            </a:r>
            <a:endParaRPr dirty="0"/>
          </a:p>
        </p:txBody>
      </p:sp>
      <p:sp>
        <p:nvSpPr>
          <p:cNvPr id="763" name="Google Shape;763;p70"/>
          <p:cNvSpPr txBox="1"/>
          <p:nvPr/>
        </p:nvSpPr>
        <p:spPr>
          <a:xfrm>
            <a:off x="814388" y="1436850"/>
            <a:ext cx="6761062" cy="1130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a quantità serve per rappresentare (è un surrogato del…) la diversità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Per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modellare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relazione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statistica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tipo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GB" i="1" dirty="0">
                <a:latin typeface="Calibri"/>
                <a:ea typeface="Calibri"/>
                <a:cs typeface="Calibri"/>
                <a:sym typeface="Calibri"/>
              </a:rPr>
              <a:t>y = h(x</a:t>
            </a:r>
            <a:r>
              <a:rPr lang="en-GB" i="1" baseline="-25000" dirty="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GB" i="1" dirty="0">
                <a:latin typeface="Calibri"/>
                <a:ea typeface="Calibri"/>
                <a:cs typeface="Calibri"/>
                <a:sym typeface="Calibri"/>
              </a:rPr>
              <a:t>, …, </a:t>
            </a:r>
            <a:r>
              <a:rPr lang="en-GB" i="1" dirty="0" err="1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GB" i="1" baseline="-25000" dirty="0" err="1"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lang="en-GB" i="1" dirty="0">
                <a:latin typeface="Calibri"/>
                <a:ea typeface="Calibri"/>
                <a:cs typeface="Calibri"/>
                <a:sym typeface="Calibri"/>
              </a:rPr>
              <a:t>) 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l’algoritmo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di ML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dovrà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“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osservare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”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quante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più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combinazioni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possibili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tra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il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valore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delle feature e il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valore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della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variabile</a:t>
            </a: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  <a:sym typeface="Calibri"/>
              </a:rPr>
              <a:t>dipendente</a:t>
            </a: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554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71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Esempi</a:t>
            </a:r>
            <a:endParaRPr dirty="0"/>
          </a:p>
        </p:txBody>
      </p:sp>
      <p:sp>
        <p:nvSpPr>
          <p:cNvPr id="769" name="Google Shape;769;p71"/>
          <p:cNvSpPr txBox="1"/>
          <p:nvPr/>
        </p:nvSpPr>
        <p:spPr>
          <a:xfrm>
            <a:off x="549978" y="1100902"/>
            <a:ext cx="7604428" cy="2512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220978" lvl="0" indent="0" algn="l" rtl="0">
              <a:lnSpc>
                <a:spcPct val="116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Una raccolta alla cieca di tonnellate di sample non è sufficiente a garantire che l'addestramento dell'algoritmo ML abbia successo.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marR="220978" lvl="0" indent="0" algn="l" rtl="0">
              <a:lnSpc>
                <a:spcPct val="116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I sample dovrebbero essere rappresentativi di tutti i possibili scenari di interesse: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220978" lvl="0" indent="-292100" algn="l" rtl="0">
              <a:lnSpc>
                <a:spcPct val="1161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Esempi: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914400" marR="220978" lvl="1" indent="-292100" algn="l" rtl="0">
              <a:lnSpc>
                <a:spcPct val="1161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○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Vogliamo addestrare un algoritmo ML che classifichi delle immagini in base alla presenza o meno di i gatti. Se raccogliamo immagini di gatti solo di una razza specifica, l'algoritmo non sarà in grado di riconoscere gatti di altre razze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914400" marR="220978" lvl="1" indent="-292100" algn="l" rtl="0">
              <a:lnSpc>
                <a:spcPct val="1161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○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Vogliamo prevedere i prezzi delle case per una certa città. Se raccogliamo campioni di training solo su un singolo quartiere, il modello, molto probabilmente, non sarà in grado di generalizzare all'intera città.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79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</a:t>
            </a:r>
            <a:r>
              <a:rPr lang="it" dirty="0"/>
              <a:t>assi di un progetto di Machine Learning</a:t>
            </a:r>
            <a:endParaRPr dirty="0"/>
          </a:p>
        </p:txBody>
      </p:sp>
      <p:sp>
        <p:nvSpPr>
          <p:cNvPr id="838" name="Google Shape;838;p79"/>
          <p:cNvSpPr/>
          <p:nvPr/>
        </p:nvSpPr>
        <p:spPr>
          <a:xfrm>
            <a:off x="0" y="1190018"/>
            <a:ext cx="2066925" cy="669289"/>
          </a:xfrm>
          <a:custGeom>
            <a:avLst/>
            <a:gdLst/>
            <a:ahLst/>
            <a:cxnLst/>
            <a:rect l="l" t="t" r="r" b="b"/>
            <a:pathLst>
              <a:path w="2066925" h="669289" extrusionOk="0">
                <a:moveTo>
                  <a:pt x="1732386" y="668999"/>
                </a:moveTo>
                <a:lnTo>
                  <a:pt x="0" y="668999"/>
                </a:lnTo>
                <a:lnTo>
                  <a:pt x="0" y="0"/>
                </a:lnTo>
                <a:lnTo>
                  <a:pt x="1732386" y="0"/>
                </a:lnTo>
                <a:lnTo>
                  <a:pt x="2066886" y="334499"/>
                </a:lnTo>
                <a:lnTo>
                  <a:pt x="1732386" y="668999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9" name="Google Shape;839;p79"/>
          <p:cNvSpPr txBox="1"/>
          <p:nvPr/>
        </p:nvSpPr>
        <p:spPr>
          <a:xfrm>
            <a:off x="251525" y="1295150"/>
            <a:ext cx="1545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0" bIns="0" anchor="t" anchorCtr="0">
            <a:spAutoFit/>
          </a:bodyPr>
          <a:lstStyle/>
          <a:p>
            <a:pPr marL="0" marR="5080" lvl="0" indent="0" algn="ctr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1. </a:t>
            </a:r>
            <a:r>
              <a:rPr lang="it" sz="1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Problem  Statement</a:t>
            </a:r>
            <a:endParaRPr sz="14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40" name="Google Shape;840;p79"/>
          <p:cNvSpPr txBox="1"/>
          <p:nvPr/>
        </p:nvSpPr>
        <p:spPr>
          <a:xfrm>
            <a:off x="126650" y="2125600"/>
            <a:ext cx="506400" cy="1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Deﬁnire: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41" name="Google Shape;841;p79"/>
          <p:cNvSpPr txBox="1"/>
          <p:nvPr/>
        </p:nvSpPr>
        <p:spPr>
          <a:xfrm>
            <a:off x="286212" y="2262763"/>
            <a:ext cx="1073100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t" anchorCtr="0">
            <a:spAutoFit/>
          </a:bodyPr>
          <a:lstStyle/>
          <a:p>
            <a:pPr marL="297180" marR="0" lvl="0" indent="-2971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/>
              <a:buChar char="●"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Task </a:t>
            </a:r>
            <a:r>
              <a:rPr lang="it" sz="900" b="1">
                <a:latin typeface="Gill Sans"/>
                <a:ea typeface="Gill Sans"/>
                <a:cs typeface="Gill Sans"/>
                <a:sym typeface="Gill Sans"/>
              </a:rPr>
              <a:t>T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  <a:p>
            <a:pPr marL="297180" marR="0" lvl="0" indent="-297180" algn="l" rtl="0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SzPts val="900"/>
              <a:buFont typeface="Arial"/>
              <a:buChar char="●"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Performance </a:t>
            </a:r>
            <a:r>
              <a:rPr lang="it" sz="900" b="1">
                <a:latin typeface="Gill Sans"/>
                <a:ea typeface="Gill Sans"/>
                <a:cs typeface="Gill Sans"/>
                <a:sym typeface="Gill Sans"/>
              </a:rPr>
              <a:t>P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  <a:p>
            <a:pPr marL="297180" marR="0" lvl="0" indent="-297180" algn="l" rtl="0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SzPts val="900"/>
              <a:buFont typeface="Arial"/>
              <a:buChar char="●"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Esperienza </a:t>
            </a:r>
            <a:r>
              <a:rPr lang="it" sz="900" b="1">
                <a:latin typeface="Gill Sans"/>
                <a:ea typeface="Gill Sans"/>
                <a:cs typeface="Gill Sans"/>
                <a:sym typeface="Gill Sans"/>
              </a:rPr>
              <a:t>E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42" name="Google Shape;842;p79"/>
          <p:cNvSpPr txBox="1"/>
          <p:nvPr/>
        </p:nvSpPr>
        <p:spPr>
          <a:xfrm>
            <a:off x="113950" y="2748538"/>
            <a:ext cx="14568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Identificare le criticità, le debolezze, i possibili problemi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43" name="Google Shape;843;p79"/>
          <p:cNvSpPr/>
          <p:nvPr/>
        </p:nvSpPr>
        <p:spPr>
          <a:xfrm>
            <a:off x="1838463" y="1189912"/>
            <a:ext cx="1906904" cy="669289"/>
          </a:xfrm>
          <a:custGeom>
            <a:avLst/>
            <a:gdLst/>
            <a:ahLst/>
            <a:cxnLst/>
            <a:rect l="l" t="t" r="r" b="b"/>
            <a:pathLst>
              <a:path w="1906904" h="669289" extrusionOk="0">
                <a:moveTo>
                  <a:pt x="1572222" y="668999"/>
                </a:moveTo>
                <a:lnTo>
                  <a:pt x="0" y="668999"/>
                </a:lnTo>
                <a:lnTo>
                  <a:pt x="334499" y="334499"/>
                </a:lnTo>
                <a:lnTo>
                  <a:pt x="0" y="0"/>
                </a:lnTo>
                <a:lnTo>
                  <a:pt x="1572222" y="0"/>
                </a:lnTo>
                <a:lnTo>
                  <a:pt x="1906722" y="334499"/>
                </a:lnTo>
                <a:lnTo>
                  <a:pt x="1572222" y="668999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4" name="Google Shape;844;p79"/>
          <p:cNvSpPr txBox="1"/>
          <p:nvPr/>
        </p:nvSpPr>
        <p:spPr>
          <a:xfrm>
            <a:off x="2335958" y="1295050"/>
            <a:ext cx="912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0" bIns="0" anchor="t" anchorCtr="0">
            <a:spAutoFit/>
          </a:bodyPr>
          <a:lstStyle/>
          <a:p>
            <a:pPr marL="12700" marR="5080" lvl="0" indent="163830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2. Data  Acquisition</a:t>
            </a:r>
            <a:endParaRPr sz="14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45" name="Google Shape;845;p79"/>
          <p:cNvSpPr txBox="1"/>
          <p:nvPr/>
        </p:nvSpPr>
        <p:spPr>
          <a:xfrm>
            <a:off x="1870600" y="2100950"/>
            <a:ext cx="15951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Raccogliere dataset per addestrare i modelli di ML: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46" name="Google Shape;846;p79"/>
          <p:cNvSpPr txBox="1"/>
          <p:nvPr/>
        </p:nvSpPr>
        <p:spPr>
          <a:xfrm>
            <a:off x="2030162" y="2424800"/>
            <a:ext cx="14346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09880" marR="5080" lvl="0" indent="-297815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Usare dataset pubblici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  <a:p>
            <a:pPr marL="309880" marR="5080" lvl="0" indent="-297815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Usare dataset privati e di proprietà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  <a:p>
            <a:pPr marL="309880" marR="5080" lvl="0" indent="-297815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Iniziare una campagna di raccolta dati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47" name="Google Shape;847;p79"/>
          <p:cNvSpPr txBox="1"/>
          <p:nvPr/>
        </p:nvSpPr>
        <p:spPr>
          <a:xfrm>
            <a:off x="3930858" y="1294913"/>
            <a:ext cx="1105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0" bIns="0" anchor="t" anchorCtr="0">
            <a:spAutoFit/>
          </a:bodyPr>
          <a:lstStyle/>
          <a:p>
            <a:pPr marL="14603" marR="5080" lvl="0" indent="-2539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3. Exploratory  Data Analysis</a:t>
            </a:r>
            <a:endParaRPr sz="14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48" name="Google Shape;848;p79"/>
          <p:cNvSpPr txBox="1"/>
          <p:nvPr/>
        </p:nvSpPr>
        <p:spPr>
          <a:xfrm>
            <a:off x="3794112" y="2100813"/>
            <a:ext cx="12288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Eseguire un'analisi preliminare dei dataset per: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49" name="Google Shape;849;p79"/>
          <p:cNvSpPr txBox="1"/>
          <p:nvPr/>
        </p:nvSpPr>
        <p:spPr>
          <a:xfrm>
            <a:off x="3953674" y="2586587"/>
            <a:ext cx="1111200" cy="11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09880" marR="5080" lvl="0" indent="-297815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Mantenere/eliminare le variabili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  <a:p>
            <a:pPr marL="309880" marR="5080" lvl="0" indent="-297815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Gestire i valori mancanti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  <a:p>
            <a:pPr marL="309880" marR="5080" lvl="0" indent="-297815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Eseguire una valutazione statistica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50" name="Google Shape;850;p79"/>
          <p:cNvSpPr/>
          <p:nvPr/>
        </p:nvSpPr>
        <p:spPr>
          <a:xfrm>
            <a:off x="6874024" y="1189774"/>
            <a:ext cx="2064384" cy="669289"/>
          </a:xfrm>
          <a:custGeom>
            <a:avLst/>
            <a:gdLst/>
            <a:ahLst/>
            <a:cxnLst/>
            <a:rect l="l" t="t" r="r" b="b"/>
            <a:pathLst>
              <a:path w="2064384" h="669289" extrusionOk="0">
                <a:moveTo>
                  <a:pt x="1729499" y="668999"/>
                </a:moveTo>
                <a:lnTo>
                  <a:pt x="0" y="668999"/>
                </a:lnTo>
                <a:lnTo>
                  <a:pt x="334499" y="334499"/>
                </a:lnTo>
                <a:lnTo>
                  <a:pt x="0" y="0"/>
                </a:lnTo>
                <a:lnTo>
                  <a:pt x="1729499" y="0"/>
                </a:lnTo>
                <a:lnTo>
                  <a:pt x="2063999" y="334499"/>
                </a:lnTo>
                <a:lnTo>
                  <a:pt x="1729499" y="668999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1" name="Google Shape;851;p79"/>
          <p:cNvSpPr txBox="1"/>
          <p:nvPr/>
        </p:nvSpPr>
        <p:spPr>
          <a:xfrm>
            <a:off x="7322262" y="1294913"/>
            <a:ext cx="1166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0" bIns="0" anchor="t" anchorCtr="0">
            <a:spAutoFit/>
          </a:bodyPr>
          <a:lstStyle/>
          <a:p>
            <a:pPr marL="12700" marR="5080" lvl="0" indent="102870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5. Deploy of  ML algorithms</a:t>
            </a:r>
            <a:endParaRPr sz="14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52" name="Google Shape;852;p79"/>
          <p:cNvSpPr txBox="1"/>
          <p:nvPr/>
        </p:nvSpPr>
        <p:spPr>
          <a:xfrm>
            <a:off x="7176300" y="2100813"/>
            <a:ext cx="14568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Definire un'architettura software per integrare modelli e algoritmi di ML in processi e applicazioni.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53" name="Google Shape;853;p79"/>
          <p:cNvSpPr txBox="1"/>
          <p:nvPr/>
        </p:nvSpPr>
        <p:spPr>
          <a:xfrm>
            <a:off x="7176300" y="2910438"/>
            <a:ext cx="12636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Integrare e aggiornare i modelli ML con i dati online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54" name="Google Shape;854;p79"/>
          <p:cNvSpPr/>
          <p:nvPr/>
        </p:nvSpPr>
        <p:spPr>
          <a:xfrm>
            <a:off x="5195206" y="1189774"/>
            <a:ext cx="1934209" cy="669289"/>
          </a:xfrm>
          <a:custGeom>
            <a:avLst/>
            <a:gdLst/>
            <a:ahLst/>
            <a:cxnLst/>
            <a:rect l="l" t="t" r="r" b="b"/>
            <a:pathLst>
              <a:path w="1934209" h="669289" extrusionOk="0">
                <a:moveTo>
                  <a:pt x="1599467" y="668999"/>
                </a:moveTo>
                <a:lnTo>
                  <a:pt x="0" y="668999"/>
                </a:lnTo>
                <a:lnTo>
                  <a:pt x="334499" y="334499"/>
                </a:lnTo>
                <a:lnTo>
                  <a:pt x="0" y="0"/>
                </a:lnTo>
                <a:lnTo>
                  <a:pt x="1599467" y="0"/>
                </a:lnTo>
                <a:lnTo>
                  <a:pt x="1933967" y="334499"/>
                </a:lnTo>
                <a:lnTo>
                  <a:pt x="1599467" y="668999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5" name="Google Shape;855;p79"/>
          <p:cNvSpPr txBox="1"/>
          <p:nvPr/>
        </p:nvSpPr>
        <p:spPr>
          <a:xfrm>
            <a:off x="5517754" y="2100813"/>
            <a:ext cx="13692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Selezionare, implementare e testare algoritmi di ML per risolvere il task </a:t>
            </a:r>
            <a:r>
              <a:rPr lang="it" sz="900" b="1">
                <a:latin typeface="Gill Sans"/>
                <a:ea typeface="Gill Sans"/>
                <a:cs typeface="Gill Sans"/>
                <a:sym typeface="Gill Sans"/>
              </a:rPr>
              <a:t>T</a:t>
            </a: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 utilizzando l'esperienza </a:t>
            </a:r>
            <a:r>
              <a:rPr lang="it" sz="900" b="1">
                <a:latin typeface="Gill Sans"/>
                <a:ea typeface="Gill Sans"/>
                <a:cs typeface="Gill Sans"/>
                <a:sym typeface="Gill Sans"/>
              </a:rPr>
              <a:t>E </a:t>
            </a: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rispetto alla misura di performance</a:t>
            </a:r>
            <a:r>
              <a:rPr lang="it" sz="900" b="1">
                <a:latin typeface="Gill Sans"/>
                <a:ea typeface="Gill Sans"/>
                <a:cs typeface="Gill Sans"/>
                <a:sym typeface="Gill Sans"/>
              </a:rPr>
              <a:t> P</a:t>
            </a:r>
            <a:endParaRPr sz="900" b="1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56" name="Google Shape;856;p79"/>
          <p:cNvSpPr/>
          <p:nvPr/>
        </p:nvSpPr>
        <p:spPr>
          <a:xfrm>
            <a:off x="1759999" y="1978274"/>
            <a:ext cx="0" cy="1787525"/>
          </a:xfrm>
          <a:custGeom>
            <a:avLst/>
            <a:gdLst/>
            <a:ahLst/>
            <a:cxnLst/>
            <a:rect l="l" t="t" r="r" b="b"/>
            <a:pathLst>
              <a:path w="120000" h="1787525" extrusionOk="0">
                <a:moveTo>
                  <a:pt x="0" y="0"/>
                </a:moveTo>
                <a:lnTo>
                  <a:pt x="0" y="1787399"/>
                </a:lnTo>
              </a:path>
            </a:pathLst>
          </a:custGeom>
          <a:noFill/>
          <a:ln w="190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7" name="Google Shape;857;p79"/>
          <p:cNvSpPr/>
          <p:nvPr/>
        </p:nvSpPr>
        <p:spPr>
          <a:xfrm>
            <a:off x="3615449" y="1978274"/>
            <a:ext cx="1270" cy="1821814"/>
          </a:xfrm>
          <a:custGeom>
            <a:avLst/>
            <a:gdLst/>
            <a:ahLst/>
            <a:cxnLst/>
            <a:rect l="l" t="t" r="r" b="b"/>
            <a:pathLst>
              <a:path w="1270" h="1821814" extrusionOk="0">
                <a:moveTo>
                  <a:pt x="1199" y="0"/>
                </a:moveTo>
                <a:lnTo>
                  <a:pt x="0" y="1821299"/>
                </a:lnTo>
              </a:path>
            </a:pathLst>
          </a:custGeom>
          <a:noFill/>
          <a:ln w="190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8" name="Google Shape;858;p79"/>
          <p:cNvSpPr/>
          <p:nvPr/>
        </p:nvSpPr>
        <p:spPr>
          <a:xfrm>
            <a:off x="5300437" y="1978274"/>
            <a:ext cx="16510" cy="1821814"/>
          </a:xfrm>
          <a:custGeom>
            <a:avLst/>
            <a:gdLst/>
            <a:ahLst/>
            <a:cxnLst/>
            <a:rect l="l" t="t" r="r" b="b"/>
            <a:pathLst>
              <a:path w="16510" h="1821814" extrusionOk="0">
                <a:moveTo>
                  <a:pt x="15899" y="0"/>
                </a:moveTo>
                <a:lnTo>
                  <a:pt x="0" y="1821299"/>
                </a:lnTo>
              </a:path>
            </a:pathLst>
          </a:custGeom>
          <a:noFill/>
          <a:ln w="190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9" name="Google Shape;859;p79"/>
          <p:cNvSpPr/>
          <p:nvPr/>
        </p:nvSpPr>
        <p:spPr>
          <a:xfrm>
            <a:off x="6930849" y="1978274"/>
            <a:ext cx="9525" cy="1896745"/>
          </a:xfrm>
          <a:custGeom>
            <a:avLst/>
            <a:gdLst/>
            <a:ahLst/>
            <a:cxnLst/>
            <a:rect l="l" t="t" r="r" b="b"/>
            <a:pathLst>
              <a:path w="9525" h="1896745" extrusionOk="0">
                <a:moveTo>
                  <a:pt x="8999" y="0"/>
                </a:moveTo>
                <a:lnTo>
                  <a:pt x="0" y="1896299"/>
                </a:lnTo>
              </a:path>
            </a:pathLst>
          </a:custGeom>
          <a:noFill/>
          <a:ln w="190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0" name="Google Shape;860;p79"/>
          <p:cNvSpPr txBox="1"/>
          <p:nvPr/>
        </p:nvSpPr>
        <p:spPr>
          <a:xfrm>
            <a:off x="5451000" y="1197675"/>
            <a:ext cx="15144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marR="5080" lvl="0" indent="102870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4. Development of ML algorithms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61" name="Google Shape;861;p79"/>
          <p:cNvSpPr/>
          <p:nvPr/>
        </p:nvSpPr>
        <p:spPr>
          <a:xfrm>
            <a:off x="3516800" y="1189774"/>
            <a:ext cx="1934210" cy="669289"/>
          </a:xfrm>
          <a:custGeom>
            <a:avLst/>
            <a:gdLst/>
            <a:ahLst/>
            <a:cxnLst/>
            <a:rect l="l" t="t" r="r" b="b"/>
            <a:pathLst>
              <a:path w="1934210" h="669289" extrusionOk="0">
                <a:moveTo>
                  <a:pt x="1599534" y="668999"/>
                </a:moveTo>
                <a:lnTo>
                  <a:pt x="0" y="668999"/>
                </a:lnTo>
                <a:lnTo>
                  <a:pt x="334499" y="334499"/>
                </a:lnTo>
                <a:lnTo>
                  <a:pt x="0" y="0"/>
                </a:lnTo>
                <a:lnTo>
                  <a:pt x="1599534" y="0"/>
                </a:lnTo>
                <a:lnTo>
                  <a:pt x="1934034" y="334499"/>
                </a:lnTo>
                <a:lnTo>
                  <a:pt x="1599534" y="668999"/>
                </a:lnTo>
                <a:close/>
              </a:path>
            </a:pathLst>
          </a:custGeom>
          <a:solidFill>
            <a:srgbClr val="BE2F2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2" name="Google Shape;862;p79"/>
          <p:cNvSpPr txBox="1"/>
          <p:nvPr/>
        </p:nvSpPr>
        <p:spPr>
          <a:xfrm>
            <a:off x="3930858" y="1294913"/>
            <a:ext cx="1105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0" bIns="0" anchor="t" anchorCtr="0">
            <a:spAutoFit/>
          </a:bodyPr>
          <a:lstStyle/>
          <a:p>
            <a:pPr marL="14603" marR="5080" lvl="0" indent="-2539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3. Exploratory  Data Analysis</a:t>
            </a:r>
            <a:endParaRPr sz="14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80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r>
              <a:rPr lang="it" dirty="0" err="1"/>
              <a:t>Exploratory</a:t>
            </a:r>
            <a:r>
              <a:rPr lang="it" dirty="0"/>
              <a:t> Data Analysis (EDA)</a:t>
            </a:r>
            <a:endParaRPr dirty="0"/>
          </a:p>
        </p:txBody>
      </p:sp>
      <p:sp>
        <p:nvSpPr>
          <p:cNvPr id="868" name="Google Shape;868;p80"/>
          <p:cNvSpPr txBox="1"/>
          <p:nvPr/>
        </p:nvSpPr>
        <p:spPr>
          <a:xfrm>
            <a:off x="572813" y="1156261"/>
            <a:ext cx="7009240" cy="2006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6675" rIns="0" bIns="0" anchor="t" anchorCtr="0">
            <a:spAutoFit/>
          </a:bodyPr>
          <a:lstStyle/>
          <a:p>
            <a:pPr marL="379095" indent="-341630">
              <a:buSzPts val="1400"/>
              <a:buFont typeface="Calibri"/>
              <a:buChar char="●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L' EDA consiste nell'applicazione di in una serie di strumenti statistici/grafici per analizzare il dataset di training e cercare di capire quali sono le relazioni statistiche più importanti o che forma ha la distribuzione dei dati </a:t>
            </a:r>
            <a:endParaRPr lang="it" dirty="0">
              <a:latin typeface="Calibri"/>
              <a:ea typeface="Calibri"/>
              <a:cs typeface="Calibri"/>
            </a:endParaRPr>
          </a:p>
          <a:p>
            <a:pPr marL="379095" indent="-341630">
              <a:buSzPts val="1400"/>
              <a:buFont typeface="Calibri"/>
              <a:buChar char="●"/>
            </a:pPr>
            <a:r>
              <a:rPr lang="it-IT" dirty="0">
                <a:latin typeface="Calibri"/>
                <a:ea typeface="Calibri"/>
                <a:cs typeface="Calibri"/>
              </a:rPr>
              <a:t>C</a:t>
            </a:r>
            <a:r>
              <a:rPr lang="it" dirty="0">
                <a:latin typeface="Calibri"/>
                <a:ea typeface="Calibri"/>
                <a:cs typeface="Calibri"/>
              </a:rPr>
              <a:t>on un leggero abuso, potremmo far rientrare nella fase dell'EDA anche una serie di operazioni di pre-processing del dataset, quali:</a:t>
            </a:r>
            <a:endParaRPr lang="it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17500">
              <a:buSzPts val="1400"/>
              <a:buFont typeface="Calibri"/>
              <a:buChar char="○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Gestire eventuali valori mancanti per alcune delle feature di qualche sample 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Gestire i valori anomali (e.g., "outlier" dovuti ad errori di acquisizione)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Controllare il bilanciamento delle label di supervisione e applicare strategie di bilanciamento quando necessario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5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V</a:t>
            </a:r>
            <a:r>
              <a:rPr lang="it" dirty="0"/>
              <a:t>alori delle feature mancanti</a:t>
            </a:r>
            <a:endParaRPr dirty="0"/>
          </a:p>
        </p:txBody>
      </p:sp>
      <p:graphicFrame>
        <p:nvGraphicFramePr>
          <p:cNvPr id="592" name="Google Shape;592;p55"/>
          <p:cNvGraphicFramePr/>
          <p:nvPr>
            <p:extLst>
              <p:ext uri="{D42A27DB-BD31-4B8C-83A1-F6EECF244321}">
                <p14:modId xmlns:p14="http://schemas.microsoft.com/office/powerpoint/2010/main" val="4183667092"/>
              </p:ext>
            </p:extLst>
          </p:nvPr>
        </p:nvGraphicFramePr>
        <p:xfrm>
          <a:off x="979612" y="2272462"/>
          <a:ext cx="7992075" cy="2392500"/>
        </p:xfrm>
        <a:graphic>
          <a:graphicData uri="http://schemas.openxmlformats.org/drawingml/2006/table">
            <a:tbl>
              <a:tblPr firstRow="1" bandRow="1">
                <a:noFill/>
                <a:tableStyleId>{46A5D18C-680E-4AC9-8A75-1B9BE71A4CCF}</a:tableStyleId>
              </a:tblPr>
              <a:tblGrid>
                <a:gridCol w="114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1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1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1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1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1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30500">
                <a:tc>
                  <a:txBody>
                    <a:bodyPr/>
                    <a:lstStyle/>
                    <a:p>
                      <a:pPr marL="404495" marR="199390" lvl="0" indent="-196850" algn="l" rtl="0">
                        <a:lnSpc>
                          <a:spcPct val="10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Temperature -</a:t>
                      </a:r>
                      <a:r>
                        <a:rPr lang="it" sz="800" b="1" u="none" strike="noStrike" cap="none" dirty="0">
                          <a:latin typeface="Arial"/>
                          <a:ea typeface="Arial"/>
                          <a:cs typeface="Arial"/>
                        </a:rPr>
                        <a:t> </a:t>
                      </a:r>
                      <a:r>
                        <a:rPr lang="it" sz="8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Zone 1</a:t>
                      </a:r>
                      <a:endParaRPr sz="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9375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404495" marR="199390" lvl="0" indent="-196850" algn="l" rtl="0">
                        <a:lnSpc>
                          <a:spcPct val="10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Temperature -</a:t>
                      </a:r>
                      <a:r>
                        <a:rPr lang="it" sz="800" b="1" u="none" strike="noStrike" cap="none" dirty="0">
                          <a:latin typeface="Arial"/>
                          <a:ea typeface="Arial"/>
                          <a:cs typeface="Arial"/>
                        </a:rPr>
                        <a:t> </a:t>
                      </a:r>
                      <a:r>
                        <a:rPr lang="it" sz="8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Zone 2</a:t>
                      </a:r>
                      <a:endParaRPr sz="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9375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Voltage - Engine 1</a:t>
                      </a:r>
                      <a:endParaRPr sz="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1275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Voltage - Engine 2</a:t>
                      </a:r>
                      <a:endParaRPr sz="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1275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 b="1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Accelerometer</a:t>
                      </a:r>
                      <a:r>
                        <a:rPr lang="it" sz="8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1</a:t>
                      </a:r>
                      <a:endParaRPr sz="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1275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 b="1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Accelerometer</a:t>
                      </a:r>
                      <a:r>
                        <a:rPr lang="it" sz="8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2</a:t>
                      </a:r>
                      <a:endParaRPr sz="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81275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236220" marR="228600" lvl="0" indent="161290" algn="l" rtl="0">
                        <a:lnSpc>
                          <a:spcPct val="10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Energy</a:t>
                      </a:r>
                      <a:r>
                        <a:rPr lang="it" sz="800" b="1" u="none" strike="noStrike" cap="none" dirty="0">
                          <a:latin typeface="Arial"/>
                          <a:ea typeface="Arial"/>
                          <a:cs typeface="Arial"/>
                        </a:rPr>
                        <a:t> </a:t>
                      </a:r>
                      <a:r>
                        <a:rPr lang="it" sz="8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it" sz="800" b="1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consumption</a:t>
                      </a:r>
                      <a:endParaRPr sz="800" u="none" strike="noStrike" cap="none" dirty="0" err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9375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 dirty="0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25.4</a:t>
                      </a: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38735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 dirty="0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26.8</a:t>
                      </a: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 dirty="0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12.2</a:t>
                      </a: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 dirty="0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14.4</a:t>
                      </a: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 dirty="0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0.01</a:t>
                      </a: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 dirty="0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0.05</a:t>
                      </a: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 dirty="0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25.6</a:t>
                      </a: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 dirty="0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21.3</a:t>
                      </a: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38735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 dirty="0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19.7</a:t>
                      </a: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 dirty="0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11.8</a:t>
                      </a: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 dirty="0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14.7</a:t>
                      </a: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 dirty="0" err="1">
                          <a:latin typeface="Arial"/>
                          <a:ea typeface="Arial"/>
                          <a:cs typeface="Arial"/>
                        </a:rPr>
                        <a:t>NaN</a:t>
                      </a:r>
                      <a:endParaRPr lang="en-GB" sz="1400" u="none" strike="noStrike" cap="none" dirty="0" err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 dirty="0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0.045</a:t>
                      </a: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 dirty="0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22.8</a:t>
                      </a: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 dirty="0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22.2</a:t>
                      </a: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38735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 dirty="0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33.6</a:t>
                      </a: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 dirty="0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11.9</a:t>
                      </a: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 dirty="0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14.9</a:t>
                      </a: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 dirty="0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0.012</a:t>
                      </a: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 dirty="0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0.067</a:t>
                      </a: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 dirty="0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27.8</a:t>
                      </a: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 dirty="0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24.3</a:t>
                      </a: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38735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 dirty="0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32.1</a:t>
                      </a: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 dirty="0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12.0</a:t>
                      </a: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 dirty="0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14.0</a:t>
                      </a: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 dirty="0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0.098</a:t>
                      </a: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 dirty="0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0.105</a:t>
                      </a: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 dirty="0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21.2</a:t>
                      </a: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 dirty="0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22.8</a:t>
                      </a: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38735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 dirty="0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27.9</a:t>
                      </a: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 dirty="0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11.0</a:t>
                      </a: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 dirty="0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13.5</a:t>
                      </a: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 dirty="0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0.001</a:t>
                      </a: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 dirty="0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0.003</a:t>
                      </a: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 u="none" strike="noStrike" cap="none" dirty="0">
                          <a:solidFill>
                            <a:srgbClr val="685D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18.8</a:t>
                      </a: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93" name="Google Shape;593;p55"/>
          <p:cNvSpPr txBox="1"/>
          <p:nvPr/>
        </p:nvSpPr>
        <p:spPr>
          <a:xfrm>
            <a:off x="326400" y="982724"/>
            <a:ext cx="8491200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Nell’esempio della figura qui sotto, la feature «Accellerometer 1» ha un valore mancante nel secondo sample</a:t>
            </a:r>
            <a:endParaRPr lang="it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P</a:t>
            </a:r>
            <a:r>
              <a:rPr lang="it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osso sostituirlo col valore medio di «Accellerometer 1» calcolato su tutti gli altri esempi del dataset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94" name="Google Shape;594;p55"/>
          <p:cNvSpPr/>
          <p:nvPr/>
        </p:nvSpPr>
        <p:spPr>
          <a:xfrm>
            <a:off x="976324" y="1814675"/>
            <a:ext cx="6842125" cy="374650"/>
          </a:xfrm>
          <a:custGeom>
            <a:avLst/>
            <a:gdLst/>
            <a:ahLst/>
            <a:cxnLst/>
            <a:rect l="l" t="t" r="r" b="b"/>
            <a:pathLst>
              <a:path w="6842125" h="374650" extrusionOk="0">
                <a:moveTo>
                  <a:pt x="0" y="374099"/>
                </a:moveTo>
                <a:lnTo>
                  <a:pt x="2449" y="301291"/>
                </a:lnTo>
                <a:lnTo>
                  <a:pt x="9130" y="241835"/>
                </a:lnTo>
                <a:lnTo>
                  <a:pt x="19039" y="201749"/>
                </a:lnTo>
                <a:lnTo>
                  <a:pt x="31173" y="187049"/>
                </a:lnTo>
                <a:lnTo>
                  <a:pt x="3389576" y="187049"/>
                </a:lnTo>
                <a:lnTo>
                  <a:pt x="3401710" y="172350"/>
                </a:lnTo>
                <a:lnTo>
                  <a:pt x="3411619" y="132264"/>
                </a:lnTo>
                <a:lnTo>
                  <a:pt x="3418300" y="72808"/>
                </a:lnTo>
                <a:lnTo>
                  <a:pt x="3420749" y="0"/>
                </a:lnTo>
                <a:lnTo>
                  <a:pt x="3423199" y="72808"/>
                </a:lnTo>
                <a:lnTo>
                  <a:pt x="3429880" y="132264"/>
                </a:lnTo>
                <a:lnTo>
                  <a:pt x="3439789" y="172350"/>
                </a:lnTo>
                <a:lnTo>
                  <a:pt x="3451923" y="187049"/>
                </a:lnTo>
                <a:lnTo>
                  <a:pt x="6810326" y="187049"/>
                </a:lnTo>
                <a:lnTo>
                  <a:pt x="6822460" y="201749"/>
                </a:lnTo>
                <a:lnTo>
                  <a:pt x="6832369" y="241835"/>
                </a:lnTo>
                <a:lnTo>
                  <a:pt x="6839050" y="301291"/>
                </a:lnTo>
                <a:lnTo>
                  <a:pt x="6841499" y="374099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5" name="Google Shape;595;p55"/>
          <p:cNvSpPr txBox="1"/>
          <p:nvPr/>
        </p:nvSpPr>
        <p:spPr>
          <a:xfrm>
            <a:off x="3999850" y="1509112"/>
            <a:ext cx="802500" cy="2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 b="1" dirty="0">
                <a:latin typeface="Arial"/>
                <a:ea typeface="Arial"/>
                <a:cs typeface="Arial"/>
                <a:sym typeface="Arial"/>
              </a:rPr>
              <a:t>Features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55"/>
          <p:cNvSpPr/>
          <p:nvPr/>
        </p:nvSpPr>
        <p:spPr>
          <a:xfrm>
            <a:off x="520700" y="2658224"/>
            <a:ext cx="374650" cy="2011680"/>
          </a:xfrm>
          <a:custGeom>
            <a:avLst/>
            <a:gdLst/>
            <a:ahLst/>
            <a:cxnLst/>
            <a:rect l="l" t="t" r="r" b="b"/>
            <a:pathLst>
              <a:path w="374650" h="2011679" extrusionOk="0">
                <a:moveTo>
                  <a:pt x="374099" y="2011499"/>
                </a:moveTo>
                <a:lnTo>
                  <a:pt x="301291" y="2009050"/>
                </a:lnTo>
                <a:lnTo>
                  <a:pt x="241835" y="2002369"/>
                </a:lnTo>
                <a:lnTo>
                  <a:pt x="201749" y="1992460"/>
                </a:lnTo>
                <a:lnTo>
                  <a:pt x="187049" y="1980326"/>
                </a:lnTo>
                <a:lnTo>
                  <a:pt x="187049" y="1035153"/>
                </a:lnTo>
                <a:lnTo>
                  <a:pt x="172350" y="1023019"/>
                </a:lnTo>
                <a:lnTo>
                  <a:pt x="132264" y="1013110"/>
                </a:lnTo>
                <a:lnTo>
                  <a:pt x="72808" y="1006429"/>
                </a:lnTo>
                <a:lnTo>
                  <a:pt x="0" y="1003979"/>
                </a:lnTo>
                <a:lnTo>
                  <a:pt x="72808" y="1001530"/>
                </a:lnTo>
                <a:lnTo>
                  <a:pt x="132264" y="994849"/>
                </a:lnTo>
                <a:lnTo>
                  <a:pt x="172350" y="984940"/>
                </a:lnTo>
                <a:lnTo>
                  <a:pt x="187049" y="972806"/>
                </a:lnTo>
                <a:lnTo>
                  <a:pt x="187049" y="31173"/>
                </a:lnTo>
                <a:lnTo>
                  <a:pt x="201749" y="19039"/>
                </a:lnTo>
                <a:lnTo>
                  <a:pt x="241835" y="9130"/>
                </a:lnTo>
                <a:lnTo>
                  <a:pt x="301291" y="2449"/>
                </a:lnTo>
                <a:lnTo>
                  <a:pt x="374099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7" name="Google Shape;597;p55"/>
          <p:cNvSpPr txBox="1"/>
          <p:nvPr/>
        </p:nvSpPr>
        <p:spPr>
          <a:xfrm rot="-5400000">
            <a:off x="-128283" y="3472681"/>
            <a:ext cx="885009" cy="240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7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 b="1" dirty="0">
                <a:latin typeface="Arial"/>
                <a:ea typeface="Arial"/>
                <a:cs typeface="Arial"/>
                <a:sym typeface="Arial"/>
              </a:rPr>
              <a:t>Sample(s)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55"/>
          <p:cNvSpPr/>
          <p:nvPr/>
        </p:nvSpPr>
        <p:spPr>
          <a:xfrm>
            <a:off x="7881449" y="1814675"/>
            <a:ext cx="1054735" cy="374650"/>
          </a:xfrm>
          <a:custGeom>
            <a:avLst/>
            <a:gdLst/>
            <a:ahLst/>
            <a:cxnLst/>
            <a:rect l="l" t="t" r="r" b="b"/>
            <a:pathLst>
              <a:path w="1054734" h="374650" extrusionOk="0">
                <a:moveTo>
                  <a:pt x="0" y="374099"/>
                </a:moveTo>
                <a:lnTo>
                  <a:pt x="2449" y="301291"/>
                </a:lnTo>
                <a:lnTo>
                  <a:pt x="9130" y="241835"/>
                </a:lnTo>
                <a:lnTo>
                  <a:pt x="19039" y="201749"/>
                </a:lnTo>
                <a:lnTo>
                  <a:pt x="31173" y="187049"/>
                </a:lnTo>
                <a:lnTo>
                  <a:pt x="495926" y="187049"/>
                </a:lnTo>
                <a:lnTo>
                  <a:pt x="508060" y="172350"/>
                </a:lnTo>
                <a:lnTo>
                  <a:pt x="517969" y="132264"/>
                </a:lnTo>
                <a:lnTo>
                  <a:pt x="524650" y="72808"/>
                </a:lnTo>
                <a:lnTo>
                  <a:pt x="527099" y="0"/>
                </a:lnTo>
                <a:lnTo>
                  <a:pt x="529549" y="72808"/>
                </a:lnTo>
                <a:lnTo>
                  <a:pt x="536230" y="132264"/>
                </a:lnTo>
                <a:lnTo>
                  <a:pt x="546139" y="172350"/>
                </a:lnTo>
                <a:lnTo>
                  <a:pt x="558273" y="187049"/>
                </a:lnTo>
                <a:lnTo>
                  <a:pt x="1023026" y="187049"/>
                </a:lnTo>
                <a:lnTo>
                  <a:pt x="1035160" y="201749"/>
                </a:lnTo>
                <a:lnTo>
                  <a:pt x="1045069" y="241835"/>
                </a:lnTo>
                <a:lnTo>
                  <a:pt x="1051750" y="301291"/>
                </a:lnTo>
                <a:lnTo>
                  <a:pt x="1054199" y="374099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9" name="Google Shape;599;p55"/>
          <p:cNvSpPr txBox="1"/>
          <p:nvPr/>
        </p:nvSpPr>
        <p:spPr>
          <a:xfrm>
            <a:off x="8098850" y="1544475"/>
            <a:ext cx="592500" cy="2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 b="1" dirty="0">
                <a:latin typeface="Arial"/>
                <a:ea typeface="Arial"/>
                <a:cs typeface="Arial"/>
                <a:sym typeface="Arial"/>
              </a:rPr>
              <a:t>Label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32700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83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/>
            <a:r>
              <a:rPr lang="it" dirty="0"/>
              <a:t>Bilanciamento dei samples</a:t>
            </a:r>
          </a:p>
        </p:txBody>
      </p:sp>
      <p:sp>
        <p:nvSpPr>
          <p:cNvPr id="888" name="Google Shape;888;p83"/>
          <p:cNvSpPr txBox="1"/>
          <p:nvPr/>
        </p:nvSpPr>
        <p:spPr>
          <a:xfrm>
            <a:off x="116467" y="1263041"/>
            <a:ext cx="4664719" cy="2404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775" rIns="0" bIns="0" anchor="t" anchorCtr="0">
            <a:spAutoFit/>
          </a:bodyPr>
          <a:lstStyle/>
          <a:p>
            <a:pPr marL="379095" marR="297180" indent="-311150">
              <a:lnSpc>
                <a:spcPct val="100699"/>
              </a:lnSpc>
              <a:buSzPts val="1000"/>
              <a:buFont typeface="Calibri"/>
              <a:buChar char="●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I grafici a barre possono essere usati per analizzare il bilanciamento delle label di una variabile target categorica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297180" lvl="0" indent="0" algn="l" rtl="0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379095" marR="297180" lvl="0" indent="-311150" algn="l" rtl="0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Perché dovremmo preoccuparci del bilanciamento delle label di supervisione?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914400" marR="297180" lvl="1" indent="-291465">
              <a:lnSpc>
                <a:spcPct val="100699"/>
              </a:lnSpc>
              <a:buSzPts val="1000"/>
              <a:buFont typeface="Calibri"/>
              <a:buChar char="○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Se addestriamo un algoritmo di ML con un set di dati (altamente) sbilanciato rispetto alla variabile target, l'algoritmo potrebbe "imbrogliare", e.g., predicendo sempre la classe con più campioni</a:t>
            </a:r>
            <a:endParaRPr dirty="0">
              <a:latin typeface="Calibri"/>
              <a:ea typeface="Calibri"/>
              <a:cs typeface="Calibri"/>
            </a:endParaRPr>
          </a:p>
        </p:txBody>
      </p:sp>
      <p:pic>
        <p:nvPicPr>
          <p:cNvPr id="3" name="Immagine 2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6B41CCBC-C7A6-4B8B-B895-F6AC929E1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287" y="1287476"/>
            <a:ext cx="2773967" cy="1936357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83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/>
            <a:r>
              <a:rPr lang="it" dirty="0"/>
              <a:t>Tecniche di bilanciamento </a:t>
            </a:r>
          </a:p>
        </p:txBody>
      </p:sp>
      <p:pic>
        <p:nvPicPr>
          <p:cNvPr id="2" name="Immagine 1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D7E93191-F50A-A912-8A1C-71D53D8C6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495" y="1236523"/>
            <a:ext cx="7362825" cy="2447925"/>
          </a:xfrm>
          <a:prstGeom prst="rect">
            <a:avLst/>
          </a:prstGeom>
        </p:spPr>
      </p:pic>
      <p:sp>
        <p:nvSpPr>
          <p:cNvPr id="3" name="Google Shape;868;p80">
            <a:extLst>
              <a:ext uri="{FF2B5EF4-FFF2-40B4-BE49-F238E27FC236}">
                <a16:creationId xmlns:a16="http://schemas.microsoft.com/office/drawing/2014/main" id="{2A5734D0-5419-5E75-4340-4F3FB685D69C}"/>
              </a:ext>
            </a:extLst>
          </p:cNvPr>
          <p:cNvSpPr txBox="1"/>
          <p:nvPr/>
        </p:nvSpPr>
        <p:spPr>
          <a:xfrm>
            <a:off x="321258" y="4044781"/>
            <a:ext cx="8501484" cy="713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6675" rIns="0" bIns="0" anchor="t" anchorCtr="0">
            <a:spAutoFit/>
          </a:bodyPr>
          <a:lstStyle/>
          <a:p>
            <a:pPr marL="37465">
              <a:buSzPts val="1400"/>
            </a:pPr>
            <a:r>
              <a:rPr lang="it-IT" dirty="0">
                <a:latin typeface="Calibri"/>
                <a:ea typeface="Calibri"/>
                <a:cs typeface="Calibri"/>
                <a:sym typeface="Calibri"/>
              </a:rPr>
              <a:t>L’</a:t>
            </a:r>
            <a:r>
              <a:rPr lang="it-IT" dirty="0" err="1">
                <a:latin typeface="Calibri"/>
                <a:ea typeface="Calibri"/>
                <a:cs typeface="Calibri"/>
                <a:sym typeface="Calibri"/>
              </a:rPr>
              <a:t>oversampling</a:t>
            </a:r>
            <a:r>
              <a:rPr lang="it-IT" dirty="0">
                <a:latin typeface="Calibri"/>
                <a:ea typeface="Calibri"/>
                <a:cs typeface="Calibri"/>
                <a:sym typeface="Calibri"/>
              </a:rPr>
              <a:t> è, in genere, difficile, mente l’</a:t>
            </a:r>
            <a:r>
              <a:rPr lang="it-IT" dirty="0" err="1">
                <a:latin typeface="Calibri"/>
                <a:ea typeface="Calibri"/>
                <a:cs typeface="Calibri"/>
                <a:sym typeface="Calibri"/>
              </a:rPr>
              <a:t>undersampling</a:t>
            </a:r>
            <a:r>
              <a:rPr lang="it-IT" dirty="0">
                <a:latin typeface="Calibri"/>
                <a:ea typeface="Calibri"/>
                <a:cs typeface="Calibri"/>
                <a:sym typeface="Calibri"/>
              </a:rPr>
              <a:t> porta a sacrificare dei dati</a:t>
            </a:r>
          </a:p>
          <a:p>
            <a:pPr marL="37465">
              <a:buSzPts val="1400"/>
            </a:pPr>
            <a:r>
              <a:rPr lang="it-IT" dirty="0">
                <a:latin typeface="Calibri"/>
                <a:ea typeface="Calibri"/>
                <a:cs typeface="Calibri"/>
                <a:sym typeface="Calibri"/>
              </a:rPr>
              <a:t>Vedremo in seguito che un’alternativa, in caso di sbilanciamento, può essere quella di "</a:t>
            </a:r>
            <a:r>
              <a:rPr lang="it-IT" dirty="0" err="1">
                <a:latin typeface="Calibri"/>
                <a:ea typeface="Calibri"/>
                <a:cs typeface="Calibri"/>
                <a:sym typeface="Calibri"/>
              </a:rPr>
              <a:t>pesere</a:t>
            </a:r>
            <a:r>
              <a:rPr lang="it-IT" dirty="0">
                <a:latin typeface="Calibri"/>
                <a:ea typeface="Calibri"/>
                <a:cs typeface="Calibri"/>
                <a:sym typeface="Calibri"/>
              </a:rPr>
              <a:t>"  maggiormente l’importanza delle classi sotto-rappresentate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635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81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Exploratory Data Analysis</a:t>
            </a:r>
            <a:endParaRPr/>
          </a:p>
        </p:txBody>
      </p:sp>
      <p:pic>
        <p:nvPicPr>
          <p:cNvPr id="874" name="Google Shape;874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26972" y="1404843"/>
            <a:ext cx="3532680" cy="3191892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81"/>
          <p:cNvSpPr txBox="1"/>
          <p:nvPr/>
        </p:nvSpPr>
        <p:spPr>
          <a:xfrm>
            <a:off x="761242" y="1682718"/>
            <a:ext cx="3508500" cy="1751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775" rIns="0" bIns="0" anchor="t" anchorCtr="0">
            <a:spAutoFit/>
          </a:bodyPr>
          <a:lstStyle/>
          <a:p>
            <a:pPr marL="348615" marR="72390" indent="-311150">
              <a:lnSpc>
                <a:spcPct val="100699"/>
              </a:lnSpc>
              <a:buSzPts val="1000"/>
              <a:buFont typeface="Calibri"/>
              <a:buChar char="●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Il nucleo centrale dell'EDA (che noi tratteremo solo di sfuggita), tuttavia, consiste nell'usare tecniche statistiche e grafiche per cercare di capire quali sono le distribuzioni dominanti nei dati</a:t>
            </a:r>
            <a:endParaRPr lang="it" dirty="0">
              <a:latin typeface="Calibri"/>
              <a:ea typeface="Calibri"/>
              <a:cs typeface="Calibri"/>
            </a:endParaRPr>
          </a:p>
          <a:p>
            <a:pPr marL="457200" marR="72390" lvl="0" indent="0" algn="l" rtl="0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348615" marR="72390" indent="-311150">
              <a:lnSpc>
                <a:spcPct val="100699"/>
              </a:lnSpc>
              <a:buSzPts val="1000"/>
              <a:buFont typeface="Calibri"/>
              <a:buChar char="●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La figura a fianco mostra la Matrice di Correlazione (ci torneremo)</a:t>
            </a:r>
            <a:endParaRPr dirty="0"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82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Exploratory Data Analysis</a:t>
            </a:r>
            <a:endParaRPr/>
          </a:p>
        </p:txBody>
      </p:sp>
      <p:sp>
        <p:nvSpPr>
          <p:cNvPr id="881" name="Google Shape;881;p82"/>
          <p:cNvSpPr txBox="1"/>
          <p:nvPr/>
        </p:nvSpPr>
        <p:spPr>
          <a:xfrm>
            <a:off x="253646" y="1161226"/>
            <a:ext cx="3797262" cy="2187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775" rIns="0" bIns="0" anchor="t" anchorCtr="0">
            <a:spAutoFit/>
          </a:bodyPr>
          <a:lstStyle/>
          <a:p>
            <a:pPr marL="285750" marR="5080" indent="-285750">
              <a:lnSpc>
                <a:spcPct val="100699"/>
              </a:lnSpc>
              <a:buChar char="•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Istogrammi, </a:t>
            </a:r>
            <a:r>
              <a:rPr lang="it" dirty="0" err="1">
                <a:latin typeface="Calibri"/>
                <a:ea typeface="Calibri"/>
                <a:cs typeface="Calibri"/>
                <a:sym typeface="Calibri"/>
              </a:rPr>
              <a:t>scatterplot</a:t>
            </a: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it" dirty="0" err="1">
                <a:latin typeface="Calibri"/>
                <a:ea typeface="Calibri"/>
                <a:cs typeface="Calibri"/>
                <a:sym typeface="Calibri"/>
              </a:rPr>
              <a:t>probability</a:t>
            </a: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" dirty="0" err="1">
                <a:latin typeface="Calibri"/>
                <a:ea typeface="Calibri"/>
                <a:cs typeface="Calibri"/>
                <a:sym typeface="Calibri"/>
              </a:rPr>
              <a:t>density</a:t>
            </a: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 plot possono mostrare visivamente dipendenze statistiche tra coppie di variabili (sia dipendenti che indipendenti)</a:t>
            </a:r>
            <a:endParaRPr lang="it-IT" dirty="0"/>
          </a:p>
          <a:p>
            <a:pPr marL="285750" marR="5080" indent="-285750">
              <a:lnSpc>
                <a:spcPct val="100699"/>
              </a:lnSpc>
              <a:buChar char="•"/>
            </a:pPr>
            <a:r>
              <a:rPr lang="it" dirty="0">
                <a:latin typeface="Calibri"/>
                <a:ea typeface="Calibri"/>
                <a:cs typeface="Calibri"/>
              </a:rPr>
              <a:t>Tuttavia, un forte limite dell'EDA è che tali strumenti grafici possono visualizzare solo relazioni tra (al massimo) </a:t>
            </a:r>
            <a:r>
              <a:rPr lang="it">
                <a:latin typeface="Calibri"/>
                <a:ea typeface="Calibri"/>
                <a:cs typeface="Calibri"/>
              </a:rPr>
              <a:t>coppie (o triple) di </a:t>
            </a:r>
            <a:r>
              <a:rPr lang="it" dirty="0">
                <a:latin typeface="Calibri"/>
                <a:ea typeface="Calibri"/>
                <a:cs typeface="Calibri"/>
              </a:rPr>
              <a:t>variabili, mentre, tipicamente, nel ML avremo </a:t>
            </a:r>
            <a:r>
              <a:rPr lang="it" i="1" dirty="0">
                <a:latin typeface="Calibri"/>
                <a:ea typeface="Calibri"/>
                <a:cs typeface="Calibri"/>
              </a:rPr>
              <a:t>d</a:t>
            </a:r>
            <a:r>
              <a:rPr lang="it" dirty="0">
                <a:latin typeface="Calibri"/>
                <a:ea typeface="Calibri"/>
                <a:cs typeface="Calibri"/>
              </a:rPr>
              <a:t> + 1 (</a:t>
            </a:r>
            <a:r>
              <a:rPr lang="it" i="1" dirty="0">
                <a:latin typeface="Calibri"/>
                <a:ea typeface="Calibri"/>
                <a:cs typeface="Calibri"/>
              </a:rPr>
              <a:t>d</a:t>
            </a:r>
            <a:r>
              <a:rPr lang="it" dirty="0">
                <a:latin typeface="Calibri"/>
                <a:ea typeface="Calibri"/>
                <a:cs typeface="Calibri"/>
              </a:rPr>
              <a:t> &gt;&gt; 2) variabili, e visualizzarle tutte contemporaneamente non è possibile</a:t>
            </a:r>
          </a:p>
        </p:txBody>
      </p:sp>
      <p:pic>
        <p:nvPicPr>
          <p:cNvPr id="882" name="Google Shape;882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9583" y="1253062"/>
            <a:ext cx="4030325" cy="3575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>
          <a:extLst>
            <a:ext uri="{FF2B5EF4-FFF2-40B4-BE49-F238E27FC236}">
              <a16:creationId xmlns:a16="http://schemas.microsoft.com/office/drawing/2014/main" id="{11E2D669-1F36-ABE5-195D-43C274BAE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9">
            <a:extLst>
              <a:ext uri="{FF2B5EF4-FFF2-40B4-BE49-F238E27FC236}">
                <a16:creationId xmlns:a16="http://schemas.microsoft.com/office/drawing/2014/main" id="{BAC5A16D-D44E-3BA3-DF05-63AB579306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Esempio</a:t>
            </a:r>
            <a:endParaRPr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053AB4-76FD-DBE4-F647-1F120A303983}"/>
              </a:ext>
            </a:extLst>
          </p:cNvPr>
          <p:cNvSpPr txBox="1">
            <a:spLocks/>
          </p:cNvSpPr>
          <p:nvPr/>
        </p:nvSpPr>
        <p:spPr>
          <a:xfrm>
            <a:off x="340876" y="777278"/>
            <a:ext cx="8250059" cy="3880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/>
            <a:r>
              <a:rPr lang="it-IT" dirty="0"/>
              <a:t>Posso esprimere questa legge tramite una (semplice) funzione </a:t>
            </a:r>
            <a:r>
              <a:rPr lang="it-IT" i="1" dirty="0"/>
              <a:t>h()</a:t>
            </a:r>
            <a:r>
              <a:rPr lang="it-IT" dirty="0"/>
              <a:t>:</a:t>
            </a:r>
          </a:p>
          <a:p>
            <a:pPr marL="0"/>
            <a:endParaRPr lang="it-IT" dirty="0"/>
          </a:p>
          <a:p>
            <a:pPr marL="0"/>
            <a:r>
              <a:rPr lang="it-IT" i="1" dirty="0"/>
              <a:t>F = h(m) </a:t>
            </a:r>
            <a:r>
              <a:rPr lang="it-IT" dirty="0"/>
              <a:t>= </a:t>
            </a:r>
            <a:r>
              <a:rPr lang="it-IT" i="1" dirty="0"/>
              <a:t>m * g</a:t>
            </a:r>
          </a:p>
          <a:p>
            <a:pPr marL="0"/>
            <a:endParaRPr lang="it-IT" dirty="0"/>
          </a:p>
          <a:p>
            <a:pPr marL="0"/>
            <a:r>
              <a:rPr lang="it-IT" i="1" dirty="0"/>
              <a:t>h(m)</a:t>
            </a:r>
            <a:r>
              <a:rPr lang="it-IT" dirty="0"/>
              <a:t> mi dice come calcolare l'output (</a:t>
            </a:r>
            <a:r>
              <a:rPr lang="it-IT" i="1" dirty="0"/>
              <a:t>F</a:t>
            </a:r>
            <a:r>
              <a:rPr lang="it-IT" dirty="0"/>
              <a:t>) in funzione del suo argomento (</a:t>
            </a:r>
            <a:r>
              <a:rPr lang="it-IT" i="1" dirty="0"/>
              <a:t>m</a:t>
            </a:r>
            <a:r>
              <a:rPr lang="it-IT" dirty="0"/>
              <a:t>). E, in sostanza, mi dice che </a:t>
            </a:r>
            <a:r>
              <a:rPr lang="it-IT" i="1" dirty="0"/>
              <a:t>F</a:t>
            </a:r>
            <a:r>
              <a:rPr lang="it-IT" dirty="0"/>
              <a:t> ed </a:t>
            </a:r>
            <a:r>
              <a:rPr lang="it-IT" i="1" dirty="0"/>
              <a:t>m</a:t>
            </a:r>
            <a:r>
              <a:rPr lang="it-IT" dirty="0"/>
              <a:t> sono tra loro proporzionali (assumendo </a:t>
            </a:r>
            <a:r>
              <a:rPr lang="it-IT" i="1" dirty="0"/>
              <a:t>g</a:t>
            </a:r>
            <a:r>
              <a:rPr lang="it-IT" dirty="0"/>
              <a:t> costante)</a:t>
            </a:r>
          </a:p>
          <a:p>
            <a:pPr marL="0"/>
            <a:endParaRPr lang="it-IT" dirty="0"/>
          </a:p>
          <a:p>
            <a:pPr marL="0"/>
            <a:r>
              <a:rPr lang="it-IT" i="1" dirty="0"/>
              <a:t>h()</a:t>
            </a:r>
            <a:r>
              <a:rPr lang="it-IT" dirty="0"/>
              <a:t> è nota, ovvero è "data" (diciamo che "ce l’ha data Newton…"). Per cui posso implementare </a:t>
            </a:r>
            <a:r>
              <a:rPr lang="it-IT" i="1" dirty="0"/>
              <a:t>h()</a:t>
            </a:r>
            <a:r>
              <a:rPr lang="it-IT" dirty="0"/>
              <a:t> tramite un semplice algoritmo che calcola il prodotto tra </a:t>
            </a:r>
            <a:r>
              <a:rPr lang="it-IT" i="1" dirty="0"/>
              <a:t>m </a:t>
            </a:r>
            <a:r>
              <a:rPr lang="it-IT" dirty="0"/>
              <a:t>e la costante </a:t>
            </a:r>
            <a:r>
              <a:rPr lang="it-IT" i="1" dirty="0"/>
              <a:t>g</a:t>
            </a:r>
            <a:r>
              <a:rPr lang="it-IT" dirty="0"/>
              <a:t> </a:t>
            </a:r>
          </a:p>
          <a:p>
            <a:pPr marL="0"/>
            <a:endParaRPr lang="it-IT" dirty="0"/>
          </a:p>
          <a:p>
            <a:pPr marL="0"/>
            <a:r>
              <a:rPr lang="it-IT" dirty="0"/>
              <a:t>Nomenclatura: la variabile di output, </a:t>
            </a:r>
            <a:r>
              <a:rPr lang="it-IT" i="1" dirty="0"/>
              <a:t>F</a:t>
            </a:r>
            <a:r>
              <a:rPr lang="it-IT" dirty="0"/>
              <a:t>, si chiama variabile </a:t>
            </a:r>
            <a:r>
              <a:rPr lang="it-IT" i="1" dirty="0"/>
              <a:t>dipendente</a:t>
            </a:r>
            <a:r>
              <a:rPr lang="it-IT" dirty="0"/>
              <a:t>, mentre quella di input, </a:t>
            </a:r>
            <a:r>
              <a:rPr lang="it-IT" i="1" dirty="0"/>
              <a:t>m</a:t>
            </a:r>
            <a:r>
              <a:rPr lang="it-IT" dirty="0"/>
              <a:t>, è la variabile </a:t>
            </a:r>
            <a:r>
              <a:rPr lang="it-IT" i="1" dirty="0"/>
              <a:t>indipendente</a:t>
            </a:r>
          </a:p>
        </p:txBody>
      </p:sp>
    </p:spTree>
    <p:extLst>
      <p:ext uri="{BB962C8B-B14F-4D97-AF65-F5344CB8AC3E}">
        <p14:creationId xmlns:p14="http://schemas.microsoft.com/office/powerpoint/2010/main" val="23361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84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</a:t>
            </a:r>
            <a:r>
              <a:rPr lang="it" dirty="0"/>
              <a:t>assi di un progetto di Machine Learning</a:t>
            </a:r>
            <a:endParaRPr dirty="0"/>
          </a:p>
        </p:txBody>
      </p:sp>
      <p:sp>
        <p:nvSpPr>
          <p:cNvPr id="895" name="Google Shape;895;p84"/>
          <p:cNvSpPr/>
          <p:nvPr/>
        </p:nvSpPr>
        <p:spPr>
          <a:xfrm>
            <a:off x="0" y="1190018"/>
            <a:ext cx="2066925" cy="669289"/>
          </a:xfrm>
          <a:custGeom>
            <a:avLst/>
            <a:gdLst/>
            <a:ahLst/>
            <a:cxnLst/>
            <a:rect l="l" t="t" r="r" b="b"/>
            <a:pathLst>
              <a:path w="2066925" h="669289" extrusionOk="0">
                <a:moveTo>
                  <a:pt x="1732386" y="668999"/>
                </a:moveTo>
                <a:lnTo>
                  <a:pt x="0" y="668999"/>
                </a:lnTo>
                <a:lnTo>
                  <a:pt x="0" y="0"/>
                </a:lnTo>
                <a:lnTo>
                  <a:pt x="1732386" y="0"/>
                </a:lnTo>
                <a:lnTo>
                  <a:pt x="2066886" y="334499"/>
                </a:lnTo>
                <a:lnTo>
                  <a:pt x="1732386" y="668999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6" name="Google Shape;896;p84"/>
          <p:cNvSpPr txBox="1"/>
          <p:nvPr/>
        </p:nvSpPr>
        <p:spPr>
          <a:xfrm>
            <a:off x="251525" y="1295150"/>
            <a:ext cx="1545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0" bIns="0" anchor="t" anchorCtr="0">
            <a:spAutoFit/>
          </a:bodyPr>
          <a:lstStyle/>
          <a:p>
            <a:pPr marL="0" marR="5080" lvl="0" indent="0" algn="ctr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1. </a:t>
            </a:r>
            <a:r>
              <a:rPr lang="it" sz="1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Problem  Statement</a:t>
            </a:r>
            <a:endParaRPr sz="14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97" name="Google Shape;897;p84"/>
          <p:cNvSpPr txBox="1"/>
          <p:nvPr/>
        </p:nvSpPr>
        <p:spPr>
          <a:xfrm>
            <a:off x="126650" y="2125600"/>
            <a:ext cx="506400" cy="1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Deﬁnire: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98" name="Google Shape;898;p84"/>
          <p:cNvSpPr txBox="1"/>
          <p:nvPr/>
        </p:nvSpPr>
        <p:spPr>
          <a:xfrm>
            <a:off x="286212" y="2262763"/>
            <a:ext cx="1073100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t" anchorCtr="0">
            <a:spAutoFit/>
          </a:bodyPr>
          <a:lstStyle/>
          <a:p>
            <a:pPr marL="297180" marR="0" lvl="0" indent="-2971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/>
              <a:buChar char="●"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Task </a:t>
            </a:r>
            <a:r>
              <a:rPr lang="it" sz="900" b="1">
                <a:latin typeface="Gill Sans"/>
                <a:ea typeface="Gill Sans"/>
                <a:cs typeface="Gill Sans"/>
                <a:sym typeface="Gill Sans"/>
              </a:rPr>
              <a:t>T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  <a:p>
            <a:pPr marL="297180" marR="0" lvl="0" indent="-297180" algn="l" rtl="0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SzPts val="900"/>
              <a:buFont typeface="Arial"/>
              <a:buChar char="●"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Performance </a:t>
            </a:r>
            <a:r>
              <a:rPr lang="it" sz="900" b="1">
                <a:latin typeface="Gill Sans"/>
                <a:ea typeface="Gill Sans"/>
                <a:cs typeface="Gill Sans"/>
                <a:sym typeface="Gill Sans"/>
              </a:rPr>
              <a:t>P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  <a:p>
            <a:pPr marL="297180" marR="0" lvl="0" indent="-297180" algn="l" rtl="0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SzPts val="900"/>
              <a:buFont typeface="Arial"/>
              <a:buChar char="●"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Esperienza </a:t>
            </a:r>
            <a:r>
              <a:rPr lang="it" sz="900" b="1">
                <a:latin typeface="Gill Sans"/>
                <a:ea typeface="Gill Sans"/>
                <a:cs typeface="Gill Sans"/>
                <a:sym typeface="Gill Sans"/>
              </a:rPr>
              <a:t>E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99" name="Google Shape;899;p84"/>
          <p:cNvSpPr txBox="1"/>
          <p:nvPr/>
        </p:nvSpPr>
        <p:spPr>
          <a:xfrm>
            <a:off x="113950" y="2748538"/>
            <a:ext cx="14568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Identificare le criticità, le debolezze, i possibili problemi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00" name="Google Shape;900;p84"/>
          <p:cNvSpPr/>
          <p:nvPr/>
        </p:nvSpPr>
        <p:spPr>
          <a:xfrm>
            <a:off x="1838463" y="1189912"/>
            <a:ext cx="1906904" cy="669289"/>
          </a:xfrm>
          <a:custGeom>
            <a:avLst/>
            <a:gdLst/>
            <a:ahLst/>
            <a:cxnLst/>
            <a:rect l="l" t="t" r="r" b="b"/>
            <a:pathLst>
              <a:path w="1906904" h="669289" extrusionOk="0">
                <a:moveTo>
                  <a:pt x="1572222" y="668999"/>
                </a:moveTo>
                <a:lnTo>
                  <a:pt x="0" y="668999"/>
                </a:lnTo>
                <a:lnTo>
                  <a:pt x="334499" y="334499"/>
                </a:lnTo>
                <a:lnTo>
                  <a:pt x="0" y="0"/>
                </a:lnTo>
                <a:lnTo>
                  <a:pt x="1572222" y="0"/>
                </a:lnTo>
                <a:lnTo>
                  <a:pt x="1906722" y="334499"/>
                </a:lnTo>
                <a:lnTo>
                  <a:pt x="1572222" y="668999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01" name="Google Shape;901;p84"/>
          <p:cNvSpPr txBox="1"/>
          <p:nvPr/>
        </p:nvSpPr>
        <p:spPr>
          <a:xfrm>
            <a:off x="2335958" y="1295050"/>
            <a:ext cx="912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0" bIns="0" anchor="t" anchorCtr="0">
            <a:spAutoFit/>
          </a:bodyPr>
          <a:lstStyle/>
          <a:p>
            <a:pPr marL="12700" marR="5080" lvl="0" indent="163830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2. Data  Acquisition</a:t>
            </a:r>
            <a:endParaRPr sz="14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02" name="Google Shape;902;p84"/>
          <p:cNvSpPr txBox="1"/>
          <p:nvPr/>
        </p:nvSpPr>
        <p:spPr>
          <a:xfrm>
            <a:off x="1870600" y="2100950"/>
            <a:ext cx="15951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Raccogliere dataset per addestrare i modelli di ML: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03" name="Google Shape;903;p84"/>
          <p:cNvSpPr txBox="1"/>
          <p:nvPr/>
        </p:nvSpPr>
        <p:spPr>
          <a:xfrm>
            <a:off x="2030162" y="2424800"/>
            <a:ext cx="14346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09880" marR="5080" lvl="0" indent="-297815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Usare dataset pubblici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  <a:p>
            <a:pPr marL="309880" marR="5080" lvl="0" indent="-297815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Usare dataset privati e di proprietà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  <a:p>
            <a:pPr marL="309880" marR="5080" lvl="0" indent="-297815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Iniziare una campagna di raccolta dati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04" name="Google Shape;904;p84"/>
          <p:cNvSpPr txBox="1"/>
          <p:nvPr/>
        </p:nvSpPr>
        <p:spPr>
          <a:xfrm>
            <a:off x="3930858" y="1294913"/>
            <a:ext cx="1105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0" bIns="0" anchor="t" anchorCtr="0">
            <a:spAutoFit/>
          </a:bodyPr>
          <a:lstStyle/>
          <a:p>
            <a:pPr marL="14603" marR="5080" lvl="0" indent="-2539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3. Exploratory  Data Analysis</a:t>
            </a:r>
            <a:endParaRPr sz="14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05" name="Google Shape;905;p84"/>
          <p:cNvSpPr txBox="1"/>
          <p:nvPr/>
        </p:nvSpPr>
        <p:spPr>
          <a:xfrm>
            <a:off x="3794112" y="2100813"/>
            <a:ext cx="12288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Eseguire un'analisi preliminare dei dataset per: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06" name="Google Shape;906;p84"/>
          <p:cNvSpPr txBox="1"/>
          <p:nvPr/>
        </p:nvSpPr>
        <p:spPr>
          <a:xfrm>
            <a:off x="3953674" y="2586587"/>
            <a:ext cx="1111200" cy="11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09880" marR="5080" lvl="0" indent="-297815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Mantenere/eliminare le variabili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  <a:p>
            <a:pPr marL="309880" marR="5080" lvl="0" indent="-297815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Gestire i valori mancanti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  <a:p>
            <a:pPr marL="309880" marR="5080" lvl="0" indent="-297815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Eseguire una valutazione statistica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07" name="Google Shape;907;p84"/>
          <p:cNvSpPr/>
          <p:nvPr/>
        </p:nvSpPr>
        <p:spPr>
          <a:xfrm>
            <a:off x="6874024" y="1189774"/>
            <a:ext cx="2064384" cy="669289"/>
          </a:xfrm>
          <a:custGeom>
            <a:avLst/>
            <a:gdLst/>
            <a:ahLst/>
            <a:cxnLst/>
            <a:rect l="l" t="t" r="r" b="b"/>
            <a:pathLst>
              <a:path w="2064384" h="669289" extrusionOk="0">
                <a:moveTo>
                  <a:pt x="1729499" y="668999"/>
                </a:moveTo>
                <a:lnTo>
                  <a:pt x="0" y="668999"/>
                </a:lnTo>
                <a:lnTo>
                  <a:pt x="334499" y="334499"/>
                </a:lnTo>
                <a:lnTo>
                  <a:pt x="0" y="0"/>
                </a:lnTo>
                <a:lnTo>
                  <a:pt x="1729499" y="0"/>
                </a:lnTo>
                <a:lnTo>
                  <a:pt x="2063999" y="334499"/>
                </a:lnTo>
                <a:lnTo>
                  <a:pt x="1729499" y="668999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08" name="Google Shape;908;p84"/>
          <p:cNvSpPr txBox="1"/>
          <p:nvPr/>
        </p:nvSpPr>
        <p:spPr>
          <a:xfrm>
            <a:off x="7322262" y="1294913"/>
            <a:ext cx="1166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0" bIns="0" anchor="t" anchorCtr="0">
            <a:spAutoFit/>
          </a:bodyPr>
          <a:lstStyle/>
          <a:p>
            <a:pPr marL="12700" marR="5080" lvl="0" indent="102870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5. Deploy of  ML algorithms</a:t>
            </a:r>
            <a:endParaRPr sz="14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09" name="Google Shape;909;p84"/>
          <p:cNvSpPr txBox="1"/>
          <p:nvPr/>
        </p:nvSpPr>
        <p:spPr>
          <a:xfrm>
            <a:off x="7176300" y="2100813"/>
            <a:ext cx="14568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Definire un'architettura software per integrare modelli e algoritmi di ML in processi e applicazioni.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10" name="Google Shape;910;p84"/>
          <p:cNvSpPr txBox="1"/>
          <p:nvPr/>
        </p:nvSpPr>
        <p:spPr>
          <a:xfrm>
            <a:off x="7176300" y="2910438"/>
            <a:ext cx="12636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Integrare e aggiornare i modelli ML con i dati online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11" name="Google Shape;911;p84"/>
          <p:cNvSpPr txBox="1"/>
          <p:nvPr/>
        </p:nvSpPr>
        <p:spPr>
          <a:xfrm>
            <a:off x="5517754" y="2100813"/>
            <a:ext cx="13692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Selezionare, implementare e testare algoritmi di ML per risolvere il task </a:t>
            </a:r>
            <a:r>
              <a:rPr lang="it" sz="900" b="1">
                <a:latin typeface="Gill Sans"/>
                <a:ea typeface="Gill Sans"/>
                <a:cs typeface="Gill Sans"/>
                <a:sym typeface="Gill Sans"/>
              </a:rPr>
              <a:t>T</a:t>
            </a: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 utilizzando l'esperienza </a:t>
            </a:r>
            <a:r>
              <a:rPr lang="it" sz="900" b="1">
                <a:latin typeface="Gill Sans"/>
                <a:ea typeface="Gill Sans"/>
                <a:cs typeface="Gill Sans"/>
                <a:sym typeface="Gill Sans"/>
              </a:rPr>
              <a:t>E </a:t>
            </a: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rispetto alla misura di performance</a:t>
            </a:r>
            <a:r>
              <a:rPr lang="it" sz="900" b="1">
                <a:latin typeface="Gill Sans"/>
                <a:ea typeface="Gill Sans"/>
                <a:cs typeface="Gill Sans"/>
                <a:sym typeface="Gill Sans"/>
              </a:rPr>
              <a:t> P</a:t>
            </a:r>
            <a:endParaRPr sz="900" b="1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12" name="Google Shape;912;p84"/>
          <p:cNvSpPr/>
          <p:nvPr/>
        </p:nvSpPr>
        <p:spPr>
          <a:xfrm>
            <a:off x="1759999" y="1978274"/>
            <a:ext cx="0" cy="1787525"/>
          </a:xfrm>
          <a:custGeom>
            <a:avLst/>
            <a:gdLst/>
            <a:ahLst/>
            <a:cxnLst/>
            <a:rect l="l" t="t" r="r" b="b"/>
            <a:pathLst>
              <a:path w="120000" h="1787525" extrusionOk="0">
                <a:moveTo>
                  <a:pt x="0" y="0"/>
                </a:moveTo>
                <a:lnTo>
                  <a:pt x="0" y="1787399"/>
                </a:lnTo>
              </a:path>
            </a:pathLst>
          </a:custGeom>
          <a:noFill/>
          <a:ln w="190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3" name="Google Shape;913;p84"/>
          <p:cNvSpPr/>
          <p:nvPr/>
        </p:nvSpPr>
        <p:spPr>
          <a:xfrm>
            <a:off x="3615449" y="1978274"/>
            <a:ext cx="1270" cy="1821814"/>
          </a:xfrm>
          <a:custGeom>
            <a:avLst/>
            <a:gdLst/>
            <a:ahLst/>
            <a:cxnLst/>
            <a:rect l="l" t="t" r="r" b="b"/>
            <a:pathLst>
              <a:path w="1270" h="1821814" extrusionOk="0">
                <a:moveTo>
                  <a:pt x="1199" y="0"/>
                </a:moveTo>
                <a:lnTo>
                  <a:pt x="0" y="1821299"/>
                </a:lnTo>
              </a:path>
            </a:pathLst>
          </a:custGeom>
          <a:noFill/>
          <a:ln w="190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4" name="Google Shape;914;p84"/>
          <p:cNvSpPr/>
          <p:nvPr/>
        </p:nvSpPr>
        <p:spPr>
          <a:xfrm>
            <a:off x="5300437" y="1978274"/>
            <a:ext cx="16510" cy="1821814"/>
          </a:xfrm>
          <a:custGeom>
            <a:avLst/>
            <a:gdLst/>
            <a:ahLst/>
            <a:cxnLst/>
            <a:rect l="l" t="t" r="r" b="b"/>
            <a:pathLst>
              <a:path w="16510" h="1821814" extrusionOk="0">
                <a:moveTo>
                  <a:pt x="15899" y="0"/>
                </a:moveTo>
                <a:lnTo>
                  <a:pt x="0" y="1821299"/>
                </a:lnTo>
              </a:path>
            </a:pathLst>
          </a:custGeom>
          <a:noFill/>
          <a:ln w="190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5" name="Google Shape;915;p84"/>
          <p:cNvSpPr/>
          <p:nvPr/>
        </p:nvSpPr>
        <p:spPr>
          <a:xfrm>
            <a:off x="6930849" y="1978274"/>
            <a:ext cx="9525" cy="1896745"/>
          </a:xfrm>
          <a:custGeom>
            <a:avLst/>
            <a:gdLst/>
            <a:ahLst/>
            <a:cxnLst/>
            <a:rect l="l" t="t" r="r" b="b"/>
            <a:pathLst>
              <a:path w="9525" h="1896745" extrusionOk="0">
                <a:moveTo>
                  <a:pt x="8999" y="0"/>
                </a:moveTo>
                <a:lnTo>
                  <a:pt x="0" y="1896299"/>
                </a:lnTo>
              </a:path>
            </a:pathLst>
          </a:custGeom>
          <a:noFill/>
          <a:ln w="190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6" name="Google Shape;916;p84"/>
          <p:cNvSpPr/>
          <p:nvPr/>
        </p:nvSpPr>
        <p:spPr>
          <a:xfrm>
            <a:off x="3516800" y="1189774"/>
            <a:ext cx="1934210" cy="669289"/>
          </a:xfrm>
          <a:custGeom>
            <a:avLst/>
            <a:gdLst/>
            <a:ahLst/>
            <a:cxnLst/>
            <a:rect l="l" t="t" r="r" b="b"/>
            <a:pathLst>
              <a:path w="1934210" h="669289" extrusionOk="0">
                <a:moveTo>
                  <a:pt x="1599534" y="668999"/>
                </a:moveTo>
                <a:lnTo>
                  <a:pt x="0" y="668999"/>
                </a:lnTo>
                <a:lnTo>
                  <a:pt x="334499" y="334499"/>
                </a:lnTo>
                <a:lnTo>
                  <a:pt x="0" y="0"/>
                </a:lnTo>
                <a:lnTo>
                  <a:pt x="1599534" y="0"/>
                </a:lnTo>
                <a:lnTo>
                  <a:pt x="1934034" y="334499"/>
                </a:lnTo>
                <a:lnTo>
                  <a:pt x="1599534" y="668999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7" name="Google Shape;917;p84"/>
          <p:cNvSpPr txBox="1"/>
          <p:nvPr/>
        </p:nvSpPr>
        <p:spPr>
          <a:xfrm>
            <a:off x="3930858" y="1294913"/>
            <a:ext cx="1105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0" bIns="0" anchor="t" anchorCtr="0">
            <a:spAutoFit/>
          </a:bodyPr>
          <a:lstStyle/>
          <a:p>
            <a:pPr marL="14603" marR="5080" lvl="0" indent="-2539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3. Exploratory  Data Analysis</a:t>
            </a:r>
            <a:endParaRPr sz="14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18" name="Google Shape;918;p84"/>
          <p:cNvSpPr/>
          <p:nvPr/>
        </p:nvSpPr>
        <p:spPr>
          <a:xfrm>
            <a:off x="5195206" y="1189774"/>
            <a:ext cx="1934209" cy="669289"/>
          </a:xfrm>
          <a:custGeom>
            <a:avLst/>
            <a:gdLst/>
            <a:ahLst/>
            <a:cxnLst/>
            <a:rect l="l" t="t" r="r" b="b"/>
            <a:pathLst>
              <a:path w="1934209" h="669289" extrusionOk="0">
                <a:moveTo>
                  <a:pt x="1599467" y="668999"/>
                </a:moveTo>
                <a:lnTo>
                  <a:pt x="0" y="668999"/>
                </a:lnTo>
                <a:lnTo>
                  <a:pt x="334499" y="334499"/>
                </a:lnTo>
                <a:lnTo>
                  <a:pt x="0" y="0"/>
                </a:lnTo>
                <a:lnTo>
                  <a:pt x="1599467" y="0"/>
                </a:lnTo>
                <a:lnTo>
                  <a:pt x="1933967" y="334499"/>
                </a:lnTo>
                <a:lnTo>
                  <a:pt x="1599467" y="668999"/>
                </a:lnTo>
                <a:close/>
              </a:path>
            </a:pathLst>
          </a:custGeom>
          <a:solidFill>
            <a:srgbClr val="D837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9" name="Google Shape;919;p84"/>
          <p:cNvSpPr txBox="1"/>
          <p:nvPr/>
        </p:nvSpPr>
        <p:spPr>
          <a:xfrm>
            <a:off x="5571175" y="1319600"/>
            <a:ext cx="1263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4. D</a:t>
            </a:r>
            <a:r>
              <a:rPr lang="it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evelopment of </a:t>
            </a:r>
            <a:r>
              <a:rPr lang="it" sz="1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ML </a:t>
            </a:r>
            <a:r>
              <a:rPr lang="it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algoritms</a:t>
            </a:r>
            <a:endParaRPr sz="14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85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Sviluppo di algoritmi di ML</a:t>
            </a:r>
            <a:endParaRPr/>
          </a:p>
        </p:txBody>
      </p:sp>
      <p:sp>
        <p:nvSpPr>
          <p:cNvPr id="925" name="Google Shape;925;p85"/>
          <p:cNvSpPr txBox="1"/>
          <p:nvPr/>
        </p:nvSpPr>
        <p:spPr>
          <a:xfrm>
            <a:off x="1100400" y="1373550"/>
            <a:ext cx="6943200" cy="1316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775" rIns="0" bIns="0" anchor="t" anchorCtr="0">
            <a:spAutoFit/>
          </a:bodyPr>
          <a:lstStyle/>
          <a:p>
            <a:pPr marL="348615" marR="5080" indent="-336550">
              <a:lnSpc>
                <a:spcPct val="100699"/>
              </a:lnSpc>
              <a:buSzPts val="1400"/>
              <a:buFont typeface="Calibri"/>
              <a:buChar char="●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È il cuore del ML ed è la parte di cui ci occuperemo principalmente in questo corso</a:t>
            </a:r>
            <a:endParaRPr lang="it-IT" dirty="0">
              <a:latin typeface="Calibri"/>
              <a:ea typeface="Calibri"/>
              <a:cs typeface="Calibri"/>
            </a:endParaRPr>
          </a:p>
          <a:p>
            <a:pPr marL="348615" marR="5080" indent="-336550">
              <a:lnSpc>
                <a:spcPct val="100699"/>
              </a:lnSpc>
              <a:buSzPts val="1400"/>
              <a:buFont typeface="Calibri"/>
              <a:buChar char="●"/>
            </a:pPr>
            <a:r>
              <a:rPr lang="it">
                <a:latin typeface="Calibri"/>
                <a:ea typeface="Calibri"/>
                <a:cs typeface="Calibri"/>
              </a:rPr>
              <a:t>La tripla &lt;P, T, E&gt; è già stata definita nelle fasi precedenti e ora si tratta di:</a:t>
            </a:r>
          </a:p>
          <a:p>
            <a:pPr marL="742950" marR="5080" lvl="1" indent="-342900">
              <a:lnSpc>
                <a:spcPct val="100699"/>
              </a:lnSpc>
              <a:buSzPts val="1400"/>
              <a:buFont typeface="Calibri"/>
              <a:buChar char="○"/>
            </a:pPr>
            <a:r>
              <a:rPr lang="it" dirty="0">
                <a:latin typeface="Calibri"/>
                <a:ea typeface="Calibri"/>
                <a:cs typeface="Calibri"/>
              </a:rPr>
              <a:t>Sviluppare un algoritmo per risolvere il task T avendo a disposizione i dati in E</a:t>
            </a:r>
            <a:endParaRPr lang="it" dirty="0"/>
          </a:p>
          <a:p>
            <a:pPr marL="742950" marR="5080" lvl="1" indent="-342900">
              <a:lnSpc>
                <a:spcPct val="100699"/>
              </a:lnSpc>
              <a:buSzPts val="1400"/>
              <a:buFont typeface="Calibri"/>
              <a:buChar char="○"/>
            </a:pPr>
            <a:r>
              <a:rPr lang="it" dirty="0">
                <a:latin typeface="Calibri"/>
                <a:ea typeface="Calibri"/>
                <a:cs typeface="Calibri"/>
              </a:rPr>
              <a:t>Valutarne la sua performance P</a:t>
            </a:r>
          </a:p>
          <a:p>
            <a:pPr marL="742950" marR="5080" lvl="1" indent="-342900">
              <a:lnSpc>
                <a:spcPct val="100699"/>
              </a:lnSpc>
              <a:buSzPts val="1400"/>
              <a:buFont typeface="Calibri"/>
              <a:buChar char="○"/>
            </a:pPr>
            <a:endParaRPr lang="it" dirty="0">
              <a:latin typeface="Calibri"/>
              <a:ea typeface="Calibri"/>
              <a:cs typeface="Calibri"/>
            </a:endParaRPr>
          </a:p>
          <a:p>
            <a:pPr marL="457200" marR="5080">
              <a:lnSpc>
                <a:spcPct val="100699"/>
              </a:lnSpc>
            </a:pPr>
            <a:endParaRPr lang="it-IT" dirty="0"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95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</a:t>
            </a:r>
            <a:r>
              <a:rPr lang="it" dirty="0"/>
              <a:t>assi di un progetto di Machine Learning</a:t>
            </a:r>
            <a:endParaRPr dirty="0"/>
          </a:p>
        </p:txBody>
      </p:sp>
      <p:sp>
        <p:nvSpPr>
          <p:cNvPr id="1071" name="Google Shape;1071;p95"/>
          <p:cNvSpPr/>
          <p:nvPr/>
        </p:nvSpPr>
        <p:spPr>
          <a:xfrm>
            <a:off x="0" y="1190018"/>
            <a:ext cx="2066925" cy="669289"/>
          </a:xfrm>
          <a:custGeom>
            <a:avLst/>
            <a:gdLst/>
            <a:ahLst/>
            <a:cxnLst/>
            <a:rect l="l" t="t" r="r" b="b"/>
            <a:pathLst>
              <a:path w="2066925" h="669289" extrusionOk="0">
                <a:moveTo>
                  <a:pt x="1732386" y="668999"/>
                </a:moveTo>
                <a:lnTo>
                  <a:pt x="0" y="668999"/>
                </a:lnTo>
                <a:lnTo>
                  <a:pt x="0" y="0"/>
                </a:lnTo>
                <a:lnTo>
                  <a:pt x="1732386" y="0"/>
                </a:lnTo>
                <a:lnTo>
                  <a:pt x="2066886" y="334499"/>
                </a:lnTo>
                <a:lnTo>
                  <a:pt x="1732386" y="668999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72" name="Google Shape;1072;p95"/>
          <p:cNvSpPr txBox="1"/>
          <p:nvPr/>
        </p:nvSpPr>
        <p:spPr>
          <a:xfrm>
            <a:off x="251525" y="1295150"/>
            <a:ext cx="1545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0" bIns="0" anchor="t" anchorCtr="0">
            <a:spAutoFit/>
          </a:bodyPr>
          <a:lstStyle/>
          <a:p>
            <a:pPr marL="0" marR="5080" lvl="0" indent="0" algn="ctr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1. </a:t>
            </a:r>
            <a:r>
              <a:rPr lang="it" sz="1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Problem  Statement</a:t>
            </a:r>
            <a:endParaRPr sz="14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73" name="Google Shape;1073;p95"/>
          <p:cNvSpPr txBox="1"/>
          <p:nvPr/>
        </p:nvSpPr>
        <p:spPr>
          <a:xfrm>
            <a:off x="126650" y="2125600"/>
            <a:ext cx="506400" cy="1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Deﬁnire: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74" name="Google Shape;1074;p95"/>
          <p:cNvSpPr txBox="1"/>
          <p:nvPr/>
        </p:nvSpPr>
        <p:spPr>
          <a:xfrm>
            <a:off x="286212" y="2262763"/>
            <a:ext cx="1073100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t" anchorCtr="0">
            <a:spAutoFit/>
          </a:bodyPr>
          <a:lstStyle/>
          <a:p>
            <a:pPr marL="297180" marR="0" lvl="0" indent="-2971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/>
              <a:buChar char="●"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Task </a:t>
            </a:r>
            <a:r>
              <a:rPr lang="it" sz="900" b="1">
                <a:latin typeface="Gill Sans"/>
                <a:ea typeface="Gill Sans"/>
                <a:cs typeface="Gill Sans"/>
                <a:sym typeface="Gill Sans"/>
              </a:rPr>
              <a:t>T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  <a:p>
            <a:pPr marL="297180" marR="0" lvl="0" indent="-297180" algn="l" rtl="0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SzPts val="900"/>
              <a:buFont typeface="Arial"/>
              <a:buChar char="●"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Performance </a:t>
            </a:r>
            <a:r>
              <a:rPr lang="it" sz="900" b="1">
                <a:latin typeface="Gill Sans"/>
                <a:ea typeface="Gill Sans"/>
                <a:cs typeface="Gill Sans"/>
                <a:sym typeface="Gill Sans"/>
              </a:rPr>
              <a:t>P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  <a:p>
            <a:pPr marL="297180" marR="0" lvl="0" indent="-297180" algn="l" rtl="0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SzPts val="900"/>
              <a:buFont typeface="Arial"/>
              <a:buChar char="●"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Esperienza </a:t>
            </a:r>
            <a:r>
              <a:rPr lang="it" sz="900" b="1">
                <a:latin typeface="Gill Sans"/>
                <a:ea typeface="Gill Sans"/>
                <a:cs typeface="Gill Sans"/>
                <a:sym typeface="Gill Sans"/>
              </a:rPr>
              <a:t>E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75" name="Google Shape;1075;p95"/>
          <p:cNvSpPr txBox="1"/>
          <p:nvPr/>
        </p:nvSpPr>
        <p:spPr>
          <a:xfrm>
            <a:off x="113950" y="2748538"/>
            <a:ext cx="14568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Identificare le criticità, le debolezze, i possibili problemi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76" name="Google Shape;1076;p95"/>
          <p:cNvSpPr/>
          <p:nvPr/>
        </p:nvSpPr>
        <p:spPr>
          <a:xfrm>
            <a:off x="1838463" y="1189912"/>
            <a:ext cx="1906904" cy="669289"/>
          </a:xfrm>
          <a:custGeom>
            <a:avLst/>
            <a:gdLst/>
            <a:ahLst/>
            <a:cxnLst/>
            <a:rect l="l" t="t" r="r" b="b"/>
            <a:pathLst>
              <a:path w="1906904" h="669289" extrusionOk="0">
                <a:moveTo>
                  <a:pt x="1572222" y="668999"/>
                </a:moveTo>
                <a:lnTo>
                  <a:pt x="0" y="668999"/>
                </a:lnTo>
                <a:lnTo>
                  <a:pt x="334499" y="334499"/>
                </a:lnTo>
                <a:lnTo>
                  <a:pt x="0" y="0"/>
                </a:lnTo>
                <a:lnTo>
                  <a:pt x="1572222" y="0"/>
                </a:lnTo>
                <a:lnTo>
                  <a:pt x="1906722" y="334499"/>
                </a:lnTo>
                <a:lnTo>
                  <a:pt x="1572222" y="668999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77" name="Google Shape;1077;p95"/>
          <p:cNvSpPr txBox="1"/>
          <p:nvPr/>
        </p:nvSpPr>
        <p:spPr>
          <a:xfrm>
            <a:off x="2335958" y="1295050"/>
            <a:ext cx="912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0" bIns="0" anchor="t" anchorCtr="0">
            <a:spAutoFit/>
          </a:bodyPr>
          <a:lstStyle/>
          <a:p>
            <a:pPr marL="12700" marR="5080" lvl="0" indent="163830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2. Data  Acquisition</a:t>
            </a:r>
            <a:endParaRPr sz="14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78" name="Google Shape;1078;p95"/>
          <p:cNvSpPr txBox="1"/>
          <p:nvPr/>
        </p:nvSpPr>
        <p:spPr>
          <a:xfrm>
            <a:off x="1870600" y="2100950"/>
            <a:ext cx="15951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Raccogliere dataset per addestrare i modelli di ML: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79" name="Google Shape;1079;p95"/>
          <p:cNvSpPr txBox="1"/>
          <p:nvPr/>
        </p:nvSpPr>
        <p:spPr>
          <a:xfrm>
            <a:off x="2030162" y="2424800"/>
            <a:ext cx="14346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09880" marR="5080" lvl="0" indent="-297815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Usare dataset pubblici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  <a:p>
            <a:pPr marL="309880" marR="5080" lvl="0" indent="-297815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Usare dataset privati e di proprietà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  <a:p>
            <a:pPr marL="309880" marR="5080" lvl="0" indent="-297815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Iniziare una campagna di raccolta dati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80" name="Google Shape;1080;p95"/>
          <p:cNvSpPr txBox="1"/>
          <p:nvPr/>
        </p:nvSpPr>
        <p:spPr>
          <a:xfrm>
            <a:off x="3930858" y="1294913"/>
            <a:ext cx="1105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0" bIns="0" anchor="t" anchorCtr="0">
            <a:spAutoFit/>
          </a:bodyPr>
          <a:lstStyle/>
          <a:p>
            <a:pPr marL="14603" marR="5080" lvl="0" indent="-2539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3. Exploratory  Data Analysis</a:t>
            </a:r>
            <a:endParaRPr sz="14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81" name="Google Shape;1081;p95"/>
          <p:cNvSpPr txBox="1"/>
          <p:nvPr/>
        </p:nvSpPr>
        <p:spPr>
          <a:xfrm>
            <a:off x="3794112" y="2100813"/>
            <a:ext cx="12288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Eseguire un'analisi preliminare dei dataset per: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82" name="Google Shape;1082;p95"/>
          <p:cNvSpPr txBox="1"/>
          <p:nvPr/>
        </p:nvSpPr>
        <p:spPr>
          <a:xfrm>
            <a:off x="3953674" y="2586587"/>
            <a:ext cx="1111200" cy="11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09880" marR="5080" lvl="0" indent="-297815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Mantenere/eliminare le variabili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  <a:p>
            <a:pPr marL="309880" marR="5080" lvl="0" indent="-297815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Gestire i valori mancanti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  <a:p>
            <a:pPr marL="309880" marR="5080" lvl="0" indent="-297815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Eseguire una valutazione statistica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83" name="Google Shape;1083;p95"/>
          <p:cNvSpPr txBox="1"/>
          <p:nvPr/>
        </p:nvSpPr>
        <p:spPr>
          <a:xfrm>
            <a:off x="7176300" y="2100813"/>
            <a:ext cx="14568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Definire un'architettura software per integrare modelli e algoritmi di ML in processi e applicazioni.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84" name="Google Shape;1084;p95"/>
          <p:cNvSpPr txBox="1"/>
          <p:nvPr/>
        </p:nvSpPr>
        <p:spPr>
          <a:xfrm>
            <a:off x="7176300" y="2910438"/>
            <a:ext cx="12636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Integrare e aggiornare i modelli ML con i dati online</a:t>
            </a:r>
            <a:endParaRPr sz="9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85" name="Google Shape;1085;p95"/>
          <p:cNvSpPr txBox="1"/>
          <p:nvPr/>
        </p:nvSpPr>
        <p:spPr>
          <a:xfrm>
            <a:off x="5517754" y="2100813"/>
            <a:ext cx="13692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Selezionare, implementare e testare algoritmi di ML per risolvere il task </a:t>
            </a:r>
            <a:r>
              <a:rPr lang="it" sz="900" b="1">
                <a:latin typeface="Gill Sans"/>
                <a:ea typeface="Gill Sans"/>
                <a:cs typeface="Gill Sans"/>
                <a:sym typeface="Gill Sans"/>
              </a:rPr>
              <a:t>T</a:t>
            </a: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 utilizzando l'esperienza </a:t>
            </a:r>
            <a:r>
              <a:rPr lang="it" sz="900" b="1">
                <a:latin typeface="Gill Sans"/>
                <a:ea typeface="Gill Sans"/>
                <a:cs typeface="Gill Sans"/>
                <a:sym typeface="Gill Sans"/>
              </a:rPr>
              <a:t>E </a:t>
            </a:r>
            <a:r>
              <a:rPr lang="it" sz="900">
                <a:latin typeface="Gill Sans"/>
                <a:ea typeface="Gill Sans"/>
                <a:cs typeface="Gill Sans"/>
                <a:sym typeface="Gill Sans"/>
              </a:rPr>
              <a:t>rispetto alla misura di performance</a:t>
            </a:r>
            <a:r>
              <a:rPr lang="it" sz="900" b="1">
                <a:latin typeface="Gill Sans"/>
                <a:ea typeface="Gill Sans"/>
                <a:cs typeface="Gill Sans"/>
                <a:sym typeface="Gill Sans"/>
              </a:rPr>
              <a:t> P</a:t>
            </a:r>
            <a:endParaRPr sz="900" b="1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86" name="Google Shape;1086;p95"/>
          <p:cNvSpPr/>
          <p:nvPr/>
        </p:nvSpPr>
        <p:spPr>
          <a:xfrm>
            <a:off x="1759999" y="1978274"/>
            <a:ext cx="0" cy="1787525"/>
          </a:xfrm>
          <a:custGeom>
            <a:avLst/>
            <a:gdLst/>
            <a:ahLst/>
            <a:cxnLst/>
            <a:rect l="l" t="t" r="r" b="b"/>
            <a:pathLst>
              <a:path w="120000" h="1787525" extrusionOk="0">
                <a:moveTo>
                  <a:pt x="0" y="0"/>
                </a:moveTo>
                <a:lnTo>
                  <a:pt x="0" y="1787399"/>
                </a:lnTo>
              </a:path>
            </a:pathLst>
          </a:custGeom>
          <a:noFill/>
          <a:ln w="190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87" name="Google Shape;1087;p95"/>
          <p:cNvSpPr/>
          <p:nvPr/>
        </p:nvSpPr>
        <p:spPr>
          <a:xfrm>
            <a:off x="3615449" y="1978274"/>
            <a:ext cx="1270" cy="1821814"/>
          </a:xfrm>
          <a:custGeom>
            <a:avLst/>
            <a:gdLst/>
            <a:ahLst/>
            <a:cxnLst/>
            <a:rect l="l" t="t" r="r" b="b"/>
            <a:pathLst>
              <a:path w="1270" h="1821814" extrusionOk="0">
                <a:moveTo>
                  <a:pt x="1199" y="0"/>
                </a:moveTo>
                <a:lnTo>
                  <a:pt x="0" y="1821299"/>
                </a:lnTo>
              </a:path>
            </a:pathLst>
          </a:custGeom>
          <a:noFill/>
          <a:ln w="190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88" name="Google Shape;1088;p95"/>
          <p:cNvSpPr/>
          <p:nvPr/>
        </p:nvSpPr>
        <p:spPr>
          <a:xfrm>
            <a:off x="5300437" y="1978274"/>
            <a:ext cx="16510" cy="1821814"/>
          </a:xfrm>
          <a:custGeom>
            <a:avLst/>
            <a:gdLst/>
            <a:ahLst/>
            <a:cxnLst/>
            <a:rect l="l" t="t" r="r" b="b"/>
            <a:pathLst>
              <a:path w="16510" h="1821814" extrusionOk="0">
                <a:moveTo>
                  <a:pt x="15899" y="0"/>
                </a:moveTo>
                <a:lnTo>
                  <a:pt x="0" y="1821299"/>
                </a:lnTo>
              </a:path>
            </a:pathLst>
          </a:custGeom>
          <a:noFill/>
          <a:ln w="190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89" name="Google Shape;1089;p95"/>
          <p:cNvSpPr/>
          <p:nvPr/>
        </p:nvSpPr>
        <p:spPr>
          <a:xfrm>
            <a:off x="6930849" y="1978274"/>
            <a:ext cx="9525" cy="1896745"/>
          </a:xfrm>
          <a:custGeom>
            <a:avLst/>
            <a:gdLst/>
            <a:ahLst/>
            <a:cxnLst/>
            <a:rect l="l" t="t" r="r" b="b"/>
            <a:pathLst>
              <a:path w="9525" h="1896745" extrusionOk="0">
                <a:moveTo>
                  <a:pt x="8999" y="0"/>
                </a:moveTo>
                <a:lnTo>
                  <a:pt x="0" y="1896299"/>
                </a:lnTo>
              </a:path>
            </a:pathLst>
          </a:custGeom>
          <a:noFill/>
          <a:ln w="190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90" name="Google Shape;1090;p95"/>
          <p:cNvSpPr/>
          <p:nvPr/>
        </p:nvSpPr>
        <p:spPr>
          <a:xfrm>
            <a:off x="3516800" y="1189774"/>
            <a:ext cx="1934210" cy="669289"/>
          </a:xfrm>
          <a:custGeom>
            <a:avLst/>
            <a:gdLst/>
            <a:ahLst/>
            <a:cxnLst/>
            <a:rect l="l" t="t" r="r" b="b"/>
            <a:pathLst>
              <a:path w="1934210" h="669289" extrusionOk="0">
                <a:moveTo>
                  <a:pt x="1599534" y="668999"/>
                </a:moveTo>
                <a:lnTo>
                  <a:pt x="0" y="668999"/>
                </a:lnTo>
                <a:lnTo>
                  <a:pt x="334499" y="334499"/>
                </a:lnTo>
                <a:lnTo>
                  <a:pt x="0" y="0"/>
                </a:lnTo>
                <a:lnTo>
                  <a:pt x="1599534" y="0"/>
                </a:lnTo>
                <a:lnTo>
                  <a:pt x="1934034" y="334499"/>
                </a:lnTo>
                <a:lnTo>
                  <a:pt x="1599534" y="668999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91" name="Google Shape;1091;p95"/>
          <p:cNvSpPr txBox="1"/>
          <p:nvPr/>
        </p:nvSpPr>
        <p:spPr>
          <a:xfrm>
            <a:off x="3930858" y="1294913"/>
            <a:ext cx="1105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0" bIns="0" anchor="t" anchorCtr="0">
            <a:spAutoFit/>
          </a:bodyPr>
          <a:lstStyle/>
          <a:p>
            <a:pPr marL="14603" marR="5080" lvl="0" indent="-2539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3. Exploratory  Data Analysis</a:t>
            </a:r>
            <a:endParaRPr sz="14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92" name="Google Shape;1092;p95"/>
          <p:cNvSpPr/>
          <p:nvPr/>
        </p:nvSpPr>
        <p:spPr>
          <a:xfrm>
            <a:off x="5195206" y="1189774"/>
            <a:ext cx="1934209" cy="669289"/>
          </a:xfrm>
          <a:custGeom>
            <a:avLst/>
            <a:gdLst/>
            <a:ahLst/>
            <a:cxnLst/>
            <a:rect l="l" t="t" r="r" b="b"/>
            <a:pathLst>
              <a:path w="1934209" h="669289" extrusionOk="0">
                <a:moveTo>
                  <a:pt x="1599467" y="668999"/>
                </a:moveTo>
                <a:lnTo>
                  <a:pt x="0" y="668999"/>
                </a:lnTo>
                <a:lnTo>
                  <a:pt x="334499" y="334499"/>
                </a:lnTo>
                <a:lnTo>
                  <a:pt x="0" y="0"/>
                </a:lnTo>
                <a:lnTo>
                  <a:pt x="1599467" y="0"/>
                </a:lnTo>
                <a:lnTo>
                  <a:pt x="1933967" y="334499"/>
                </a:lnTo>
                <a:lnTo>
                  <a:pt x="1599467" y="668999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93" name="Google Shape;1093;p95"/>
          <p:cNvSpPr/>
          <p:nvPr/>
        </p:nvSpPr>
        <p:spPr>
          <a:xfrm>
            <a:off x="6874024" y="1189774"/>
            <a:ext cx="2064384" cy="669289"/>
          </a:xfrm>
          <a:custGeom>
            <a:avLst/>
            <a:gdLst/>
            <a:ahLst/>
            <a:cxnLst/>
            <a:rect l="l" t="t" r="r" b="b"/>
            <a:pathLst>
              <a:path w="2064384" h="669289" extrusionOk="0">
                <a:moveTo>
                  <a:pt x="1729499" y="668999"/>
                </a:moveTo>
                <a:lnTo>
                  <a:pt x="0" y="668999"/>
                </a:lnTo>
                <a:lnTo>
                  <a:pt x="334499" y="334499"/>
                </a:lnTo>
                <a:lnTo>
                  <a:pt x="0" y="0"/>
                </a:lnTo>
                <a:lnTo>
                  <a:pt x="1729499" y="0"/>
                </a:lnTo>
                <a:lnTo>
                  <a:pt x="2063999" y="334499"/>
                </a:lnTo>
                <a:lnTo>
                  <a:pt x="1729499" y="668999"/>
                </a:lnTo>
                <a:close/>
              </a:path>
            </a:pathLst>
          </a:custGeom>
          <a:solidFill>
            <a:srgbClr val="D837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94" name="Google Shape;1094;p95"/>
          <p:cNvSpPr txBox="1"/>
          <p:nvPr/>
        </p:nvSpPr>
        <p:spPr>
          <a:xfrm>
            <a:off x="7322262" y="1294913"/>
            <a:ext cx="1166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0" bIns="0" anchor="t" anchorCtr="0">
            <a:spAutoFit/>
          </a:bodyPr>
          <a:lstStyle/>
          <a:p>
            <a:pPr marL="12700" marR="5080" lvl="0" indent="102870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5. Deploy of  ML algorithms</a:t>
            </a:r>
            <a:endParaRPr sz="14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95" name="Google Shape;1095;p95"/>
          <p:cNvSpPr txBox="1"/>
          <p:nvPr/>
        </p:nvSpPr>
        <p:spPr>
          <a:xfrm>
            <a:off x="5451000" y="1197675"/>
            <a:ext cx="15144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marR="5080" lvl="0" indent="102870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4. Development of ML algorithms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92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Fase di Deployment</a:t>
            </a:r>
            <a:endParaRPr/>
          </a:p>
        </p:txBody>
      </p:sp>
      <p:sp>
        <p:nvSpPr>
          <p:cNvPr id="1046" name="Google Shape;1046;p92"/>
          <p:cNvSpPr txBox="1"/>
          <p:nvPr/>
        </p:nvSpPr>
        <p:spPr>
          <a:xfrm>
            <a:off x="814127" y="1677414"/>
            <a:ext cx="7204658" cy="44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7465" marR="5080">
              <a:lnSpc>
                <a:spcPct val="100699"/>
              </a:lnSpc>
              <a:buSzPts val="1400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Infine, dobbiamo inserire il modello di ML in un'applicazione più completa che tenga conto, ad esempio, della gestione (efficiente) del </a:t>
            </a:r>
            <a:r>
              <a:rPr lang="it">
                <a:latin typeface="Calibri"/>
                <a:ea typeface="Calibri"/>
                <a:cs typeface="Calibri"/>
                <a:sym typeface="Calibri"/>
              </a:rPr>
              <a:t>dataset, dell'interfaccia con l'utente finale, ecc.</a:t>
            </a:r>
            <a:endParaRPr lang="it-IT"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97"/>
          <p:cNvSpPr/>
          <p:nvPr/>
        </p:nvSpPr>
        <p:spPr>
          <a:xfrm>
            <a:off x="1994474" y="4317300"/>
            <a:ext cx="1551939" cy="671195"/>
          </a:xfrm>
          <a:custGeom>
            <a:avLst/>
            <a:gdLst/>
            <a:ahLst/>
            <a:cxnLst/>
            <a:rect l="l" t="t" r="r" b="b"/>
            <a:pathLst>
              <a:path w="1551939" h="671195" extrusionOk="0">
                <a:moveTo>
                  <a:pt x="1551899" y="671099"/>
                </a:moveTo>
                <a:lnTo>
                  <a:pt x="0" y="671099"/>
                </a:lnTo>
                <a:lnTo>
                  <a:pt x="0" y="0"/>
                </a:lnTo>
                <a:lnTo>
                  <a:pt x="1551899" y="0"/>
                </a:lnTo>
                <a:lnTo>
                  <a:pt x="1551899" y="671099"/>
                </a:lnTo>
                <a:close/>
              </a:path>
            </a:pathLst>
          </a:custGeom>
          <a:solidFill>
            <a:srgbClr val="F4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07" name="Google Shape;1107;p97"/>
          <p:cNvSpPr txBox="1"/>
          <p:nvPr/>
        </p:nvSpPr>
        <p:spPr>
          <a:xfrm>
            <a:off x="1994474" y="4317300"/>
            <a:ext cx="1551900" cy="671100"/>
          </a:xfrm>
          <a:prstGeom prst="rect">
            <a:avLst/>
          </a:prstGeom>
          <a:noFill/>
          <a:ln w="9525" cap="flat" cmpd="sng">
            <a:solidFill>
              <a:srgbClr val="685D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4508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Trebuchet MS"/>
                <a:ea typeface="Trebuchet MS"/>
                <a:cs typeface="Trebuchet MS"/>
                <a:sym typeface="Trebuchet MS"/>
              </a:rPr>
              <a:t>IoT devices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08" name="Google Shape;1108;p97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Deploy of ML Algorithms</a:t>
            </a:r>
            <a:endParaRPr/>
          </a:p>
        </p:txBody>
      </p:sp>
      <p:grpSp>
        <p:nvGrpSpPr>
          <p:cNvPr id="1109" name="Google Shape;1109;p97"/>
          <p:cNvGrpSpPr/>
          <p:nvPr/>
        </p:nvGrpSpPr>
        <p:grpSpPr>
          <a:xfrm>
            <a:off x="330675" y="1789650"/>
            <a:ext cx="993140" cy="671262"/>
            <a:chOff x="559275" y="1789650"/>
            <a:chExt cx="993140" cy="671262"/>
          </a:xfrm>
        </p:grpSpPr>
        <p:sp>
          <p:nvSpPr>
            <p:cNvPr id="1110" name="Google Shape;1110;p97"/>
            <p:cNvSpPr/>
            <p:nvPr/>
          </p:nvSpPr>
          <p:spPr>
            <a:xfrm>
              <a:off x="559275" y="1873537"/>
              <a:ext cx="993140" cy="587375"/>
            </a:xfrm>
            <a:custGeom>
              <a:avLst/>
              <a:gdLst/>
              <a:ahLst/>
              <a:cxnLst/>
              <a:rect l="l" t="t" r="r" b="b"/>
              <a:pathLst>
                <a:path w="993140" h="587375" extrusionOk="0">
                  <a:moveTo>
                    <a:pt x="496349" y="587212"/>
                  </a:moveTo>
                  <a:lnTo>
                    <a:pt x="423003" y="586302"/>
                  </a:lnTo>
                  <a:lnTo>
                    <a:pt x="352997" y="583660"/>
                  </a:lnTo>
                  <a:lnTo>
                    <a:pt x="287101" y="579415"/>
                  </a:lnTo>
                  <a:lnTo>
                    <a:pt x="226082" y="573697"/>
                  </a:lnTo>
                  <a:lnTo>
                    <a:pt x="170707" y="566636"/>
                  </a:lnTo>
                  <a:lnTo>
                    <a:pt x="121746" y="558361"/>
                  </a:lnTo>
                  <a:lnTo>
                    <a:pt x="79965" y="549002"/>
                  </a:lnTo>
                  <a:lnTo>
                    <a:pt x="21014" y="527552"/>
                  </a:lnTo>
                  <a:lnTo>
                    <a:pt x="0" y="503324"/>
                  </a:lnTo>
                  <a:lnTo>
                    <a:pt x="0" y="0"/>
                  </a:lnTo>
                  <a:lnTo>
                    <a:pt x="5381" y="12396"/>
                  </a:lnTo>
                  <a:lnTo>
                    <a:pt x="21014" y="24227"/>
                  </a:lnTo>
                  <a:lnTo>
                    <a:pt x="79965" y="45677"/>
                  </a:lnTo>
                  <a:lnTo>
                    <a:pt x="121746" y="55036"/>
                  </a:lnTo>
                  <a:lnTo>
                    <a:pt x="170707" y="63311"/>
                  </a:lnTo>
                  <a:lnTo>
                    <a:pt x="226082" y="70372"/>
                  </a:lnTo>
                  <a:lnTo>
                    <a:pt x="287101" y="76090"/>
                  </a:lnTo>
                  <a:lnTo>
                    <a:pt x="352997" y="80335"/>
                  </a:lnTo>
                  <a:lnTo>
                    <a:pt x="423003" y="82977"/>
                  </a:lnTo>
                  <a:lnTo>
                    <a:pt x="496349" y="83887"/>
                  </a:lnTo>
                  <a:lnTo>
                    <a:pt x="569696" y="82977"/>
                  </a:lnTo>
                  <a:lnTo>
                    <a:pt x="639702" y="80335"/>
                  </a:lnTo>
                  <a:lnTo>
                    <a:pt x="705598" y="76090"/>
                  </a:lnTo>
                  <a:lnTo>
                    <a:pt x="766617" y="70372"/>
                  </a:lnTo>
                  <a:lnTo>
                    <a:pt x="821992" y="63311"/>
                  </a:lnTo>
                  <a:lnTo>
                    <a:pt x="870953" y="55036"/>
                  </a:lnTo>
                  <a:lnTo>
                    <a:pt x="912734" y="45677"/>
                  </a:lnTo>
                  <a:lnTo>
                    <a:pt x="971685" y="24227"/>
                  </a:lnTo>
                  <a:lnTo>
                    <a:pt x="992699" y="0"/>
                  </a:lnTo>
                  <a:lnTo>
                    <a:pt x="992699" y="503324"/>
                  </a:lnTo>
                  <a:lnTo>
                    <a:pt x="946567" y="538689"/>
                  </a:lnTo>
                  <a:lnTo>
                    <a:pt x="870953" y="558361"/>
                  </a:lnTo>
                  <a:lnTo>
                    <a:pt x="821992" y="566636"/>
                  </a:lnTo>
                  <a:lnTo>
                    <a:pt x="766617" y="573697"/>
                  </a:lnTo>
                  <a:lnTo>
                    <a:pt x="705598" y="579415"/>
                  </a:lnTo>
                  <a:lnTo>
                    <a:pt x="639702" y="583660"/>
                  </a:lnTo>
                  <a:lnTo>
                    <a:pt x="569696" y="586302"/>
                  </a:lnTo>
                  <a:lnTo>
                    <a:pt x="496349" y="587212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1" name="Google Shape;1111;p97"/>
            <p:cNvSpPr/>
            <p:nvPr/>
          </p:nvSpPr>
          <p:spPr>
            <a:xfrm>
              <a:off x="559275" y="1789650"/>
              <a:ext cx="993140" cy="168275"/>
            </a:xfrm>
            <a:custGeom>
              <a:avLst/>
              <a:gdLst/>
              <a:ahLst/>
              <a:cxnLst/>
              <a:rect l="l" t="t" r="r" b="b"/>
              <a:pathLst>
                <a:path w="993140" h="168275" extrusionOk="0">
                  <a:moveTo>
                    <a:pt x="496349" y="167774"/>
                  </a:moveTo>
                  <a:lnTo>
                    <a:pt x="423003" y="166865"/>
                  </a:lnTo>
                  <a:lnTo>
                    <a:pt x="352997" y="164223"/>
                  </a:lnTo>
                  <a:lnTo>
                    <a:pt x="287101" y="159978"/>
                  </a:lnTo>
                  <a:lnTo>
                    <a:pt x="226082" y="154260"/>
                  </a:lnTo>
                  <a:lnTo>
                    <a:pt x="170707" y="147198"/>
                  </a:lnTo>
                  <a:lnTo>
                    <a:pt x="121746" y="138923"/>
                  </a:lnTo>
                  <a:lnTo>
                    <a:pt x="79965" y="129565"/>
                  </a:lnTo>
                  <a:lnTo>
                    <a:pt x="21014" y="108115"/>
                  </a:lnTo>
                  <a:lnTo>
                    <a:pt x="0" y="83887"/>
                  </a:lnTo>
                  <a:lnTo>
                    <a:pt x="5381" y="71491"/>
                  </a:lnTo>
                  <a:lnTo>
                    <a:pt x="46132" y="48522"/>
                  </a:lnTo>
                  <a:lnTo>
                    <a:pt x="121746" y="28851"/>
                  </a:lnTo>
                  <a:lnTo>
                    <a:pt x="170707" y="20576"/>
                  </a:lnTo>
                  <a:lnTo>
                    <a:pt x="226082" y="13514"/>
                  </a:lnTo>
                  <a:lnTo>
                    <a:pt x="287101" y="7796"/>
                  </a:lnTo>
                  <a:lnTo>
                    <a:pt x="352997" y="3551"/>
                  </a:lnTo>
                  <a:lnTo>
                    <a:pt x="423003" y="909"/>
                  </a:lnTo>
                  <a:lnTo>
                    <a:pt x="496349" y="0"/>
                  </a:lnTo>
                  <a:lnTo>
                    <a:pt x="569696" y="909"/>
                  </a:lnTo>
                  <a:lnTo>
                    <a:pt x="639702" y="3551"/>
                  </a:lnTo>
                  <a:lnTo>
                    <a:pt x="705598" y="7796"/>
                  </a:lnTo>
                  <a:lnTo>
                    <a:pt x="766617" y="13514"/>
                  </a:lnTo>
                  <a:lnTo>
                    <a:pt x="821992" y="20576"/>
                  </a:lnTo>
                  <a:lnTo>
                    <a:pt x="870953" y="28851"/>
                  </a:lnTo>
                  <a:lnTo>
                    <a:pt x="912734" y="38209"/>
                  </a:lnTo>
                  <a:lnTo>
                    <a:pt x="971685" y="59659"/>
                  </a:lnTo>
                  <a:lnTo>
                    <a:pt x="992699" y="83887"/>
                  </a:lnTo>
                  <a:lnTo>
                    <a:pt x="987318" y="96283"/>
                  </a:lnTo>
                  <a:lnTo>
                    <a:pt x="946567" y="119252"/>
                  </a:lnTo>
                  <a:lnTo>
                    <a:pt x="870953" y="138923"/>
                  </a:lnTo>
                  <a:lnTo>
                    <a:pt x="821992" y="147198"/>
                  </a:lnTo>
                  <a:lnTo>
                    <a:pt x="766617" y="154260"/>
                  </a:lnTo>
                  <a:lnTo>
                    <a:pt x="705598" y="159978"/>
                  </a:lnTo>
                  <a:lnTo>
                    <a:pt x="639702" y="164223"/>
                  </a:lnTo>
                  <a:lnTo>
                    <a:pt x="569696" y="166865"/>
                  </a:lnTo>
                  <a:lnTo>
                    <a:pt x="496349" y="167774"/>
                  </a:lnTo>
                  <a:close/>
                </a:path>
              </a:pathLst>
            </a:custGeom>
            <a:solidFill>
              <a:srgbClr val="8AAE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112" name="Google Shape;1112;p97"/>
          <p:cNvSpPr txBox="1"/>
          <p:nvPr/>
        </p:nvSpPr>
        <p:spPr>
          <a:xfrm>
            <a:off x="549300" y="1967372"/>
            <a:ext cx="5556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75" rIns="0" bIns="0" anchor="t" anchorCtr="0">
            <a:spAutoFit/>
          </a:bodyPr>
          <a:lstStyle/>
          <a:p>
            <a:pPr marL="12700" marR="5080" lvl="0" indent="3809" algn="l" rtl="0">
              <a:lnSpc>
                <a:spcPct val="119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Trained  models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113" name="Google Shape;1113;p97"/>
          <p:cNvGrpSpPr/>
          <p:nvPr/>
        </p:nvGrpSpPr>
        <p:grpSpPr>
          <a:xfrm>
            <a:off x="330675" y="2627149"/>
            <a:ext cx="993140" cy="671263"/>
            <a:chOff x="559275" y="2627149"/>
            <a:chExt cx="993140" cy="671263"/>
          </a:xfrm>
        </p:grpSpPr>
        <p:sp>
          <p:nvSpPr>
            <p:cNvPr id="1114" name="Google Shape;1114;p97"/>
            <p:cNvSpPr/>
            <p:nvPr/>
          </p:nvSpPr>
          <p:spPr>
            <a:xfrm>
              <a:off x="559275" y="2711037"/>
              <a:ext cx="993140" cy="587375"/>
            </a:xfrm>
            <a:custGeom>
              <a:avLst/>
              <a:gdLst/>
              <a:ahLst/>
              <a:cxnLst/>
              <a:rect l="l" t="t" r="r" b="b"/>
              <a:pathLst>
                <a:path w="993140" h="587375" extrusionOk="0">
                  <a:moveTo>
                    <a:pt x="496349" y="587212"/>
                  </a:moveTo>
                  <a:lnTo>
                    <a:pt x="423003" y="586302"/>
                  </a:lnTo>
                  <a:lnTo>
                    <a:pt x="352997" y="583660"/>
                  </a:lnTo>
                  <a:lnTo>
                    <a:pt x="287101" y="579415"/>
                  </a:lnTo>
                  <a:lnTo>
                    <a:pt x="226082" y="573697"/>
                  </a:lnTo>
                  <a:lnTo>
                    <a:pt x="170707" y="566636"/>
                  </a:lnTo>
                  <a:lnTo>
                    <a:pt x="121746" y="558361"/>
                  </a:lnTo>
                  <a:lnTo>
                    <a:pt x="79965" y="549002"/>
                  </a:lnTo>
                  <a:lnTo>
                    <a:pt x="21014" y="527552"/>
                  </a:lnTo>
                  <a:lnTo>
                    <a:pt x="0" y="503324"/>
                  </a:lnTo>
                  <a:lnTo>
                    <a:pt x="0" y="0"/>
                  </a:lnTo>
                  <a:lnTo>
                    <a:pt x="5381" y="12396"/>
                  </a:lnTo>
                  <a:lnTo>
                    <a:pt x="21014" y="24227"/>
                  </a:lnTo>
                  <a:lnTo>
                    <a:pt x="79965" y="45677"/>
                  </a:lnTo>
                  <a:lnTo>
                    <a:pt x="121746" y="55036"/>
                  </a:lnTo>
                  <a:lnTo>
                    <a:pt x="170707" y="63311"/>
                  </a:lnTo>
                  <a:lnTo>
                    <a:pt x="226082" y="70372"/>
                  </a:lnTo>
                  <a:lnTo>
                    <a:pt x="287101" y="76090"/>
                  </a:lnTo>
                  <a:lnTo>
                    <a:pt x="352997" y="80335"/>
                  </a:lnTo>
                  <a:lnTo>
                    <a:pt x="423003" y="82977"/>
                  </a:lnTo>
                  <a:lnTo>
                    <a:pt x="496349" y="83887"/>
                  </a:lnTo>
                  <a:lnTo>
                    <a:pt x="569696" y="82977"/>
                  </a:lnTo>
                  <a:lnTo>
                    <a:pt x="639702" y="80335"/>
                  </a:lnTo>
                  <a:lnTo>
                    <a:pt x="705598" y="76090"/>
                  </a:lnTo>
                  <a:lnTo>
                    <a:pt x="766617" y="70372"/>
                  </a:lnTo>
                  <a:lnTo>
                    <a:pt x="821992" y="63311"/>
                  </a:lnTo>
                  <a:lnTo>
                    <a:pt x="870953" y="55036"/>
                  </a:lnTo>
                  <a:lnTo>
                    <a:pt x="912734" y="45677"/>
                  </a:lnTo>
                  <a:lnTo>
                    <a:pt x="971685" y="24227"/>
                  </a:lnTo>
                  <a:lnTo>
                    <a:pt x="992699" y="0"/>
                  </a:lnTo>
                  <a:lnTo>
                    <a:pt x="992699" y="503324"/>
                  </a:lnTo>
                  <a:lnTo>
                    <a:pt x="946567" y="538689"/>
                  </a:lnTo>
                  <a:lnTo>
                    <a:pt x="870953" y="558361"/>
                  </a:lnTo>
                  <a:lnTo>
                    <a:pt x="821992" y="566636"/>
                  </a:lnTo>
                  <a:lnTo>
                    <a:pt x="766617" y="573697"/>
                  </a:lnTo>
                  <a:lnTo>
                    <a:pt x="705598" y="579415"/>
                  </a:lnTo>
                  <a:lnTo>
                    <a:pt x="639702" y="583660"/>
                  </a:lnTo>
                  <a:lnTo>
                    <a:pt x="569696" y="586302"/>
                  </a:lnTo>
                  <a:lnTo>
                    <a:pt x="496349" y="587212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5" name="Google Shape;1115;p97"/>
            <p:cNvSpPr/>
            <p:nvPr/>
          </p:nvSpPr>
          <p:spPr>
            <a:xfrm>
              <a:off x="559275" y="2627149"/>
              <a:ext cx="993140" cy="168275"/>
            </a:xfrm>
            <a:custGeom>
              <a:avLst/>
              <a:gdLst/>
              <a:ahLst/>
              <a:cxnLst/>
              <a:rect l="l" t="t" r="r" b="b"/>
              <a:pathLst>
                <a:path w="993140" h="168275" extrusionOk="0">
                  <a:moveTo>
                    <a:pt x="496349" y="167774"/>
                  </a:moveTo>
                  <a:lnTo>
                    <a:pt x="423003" y="166865"/>
                  </a:lnTo>
                  <a:lnTo>
                    <a:pt x="352997" y="164223"/>
                  </a:lnTo>
                  <a:lnTo>
                    <a:pt x="287101" y="159978"/>
                  </a:lnTo>
                  <a:lnTo>
                    <a:pt x="226082" y="154260"/>
                  </a:lnTo>
                  <a:lnTo>
                    <a:pt x="170707" y="147198"/>
                  </a:lnTo>
                  <a:lnTo>
                    <a:pt x="121746" y="138923"/>
                  </a:lnTo>
                  <a:lnTo>
                    <a:pt x="79965" y="129565"/>
                  </a:lnTo>
                  <a:lnTo>
                    <a:pt x="21014" y="108115"/>
                  </a:lnTo>
                  <a:lnTo>
                    <a:pt x="0" y="83887"/>
                  </a:lnTo>
                  <a:lnTo>
                    <a:pt x="5381" y="71491"/>
                  </a:lnTo>
                  <a:lnTo>
                    <a:pt x="46132" y="48522"/>
                  </a:lnTo>
                  <a:lnTo>
                    <a:pt x="121746" y="28851"/>
                  </a:lnTo>
                  <a:lnTo>
                    <a:pt x="170707" y="20576"/>
                  </a:lnTo>
                  <a:lnTo>
                    <a:pt x="226082" y="13514"/>
                  </a:lnTo>
                  <a:lnTo>
                    <a:pt x="287101" y="7796"/>
                  </a:lnTo>
                  <a:lnTo>
                    <a:pt x="352997" y="3551"/>
                  </a:lnTo>
                  <a:lnTo>
                    <a:pt x="423003" y="909"/>
                  </a:lnTo>
                  <a:lnTo>
                    <a:pt x="496349" y="0"/>
                  </a:lnTo>
                  <a:lnTo>
                    <a:pt x="569696" y="909"/>
                  </a:lnTo>
                  <a:lnTo>
                    <a:pt x="639702" y="3551"/>
                  </a:lnTo>
                  <a:lnTo>
                    <a:pt x="705598" y="7796"/>
                  </a:lnTo>
                  <a:lnTo>
                    <a:pt x="766617" y="13514"/>
                  </a:lnTo>
                  <a:lnTo>
                    <a:pt x="821992" y="20576"/>
                  </a:lnTo>
                  <a:lnTo>
                    <a:pt x="870953" y="28851"/>
                  </a:lnTo>
                  <a:lnTo>
                    <a:pt x="912734" y="38209"/>
                  </a:lnTo>
                  <a:lnTo>
                    <a:pt x="971685" y="59659"/>
                  </a:lnTo>
                  <a:lnTo>
                    <a:pt x="992699" y="83887"/>
                  </a:lnTo>
                  <a:lnTo>
                    <a:pt x="987318" y="96283"/>
                  </a:lnTo>
                  <a:lnTo>
                    <a:pt x="946567" y="119252"/>
                  </a:lnTo>
                  <a:lnTo>
                    <a:pt x="870953" y="138923"/>
                  </a:lnTo>
                  <a:lnTo>
                    <a:pt x="821992" y="147198"/>
                  </a:lnTo>
                  <a:lnTo>
                    <a:pt x="766617" y="154260"/>
                  </a:lnTo>
                  <a:lnTo>
                    <a:pt x="705598" y="159978"/>
                  </a:lnTo>
                  <a:lnTo>
                    <a:pt x="639702" y="164223"/>
                  </a:lnTo>
                  <a:lnTo>
                    <a:pt x="569696" y="166865"/>
                  </a:lnTo>
                  <a:lnTo>
                    <a:pt x="496349" y="167774"/>
                  </a:lnTo>
                  <a:close/>
                </a:path>
              </a:pathLst>
            </a:custGeom>
            <a:solidFill>
              <a:srgbClr val="8AAE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116" name="Google Shape;1116;p97"/>
          <p:cNvSpPr txBox="1"/>
          <p:nvPr/>
        </p:nvSpPr>
        <p:spPr>
          <a:xfrm>
            <a:off x="447421" y="2804872"/>
            <a:ext cx="7596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75" rIns="0" bIns="0" anchor="t" anchorCtr="0">
            <a:spAutoFit/>
          </a:bodyPr>
          <a:lstStyle/>
          <a:p>
            <a:pPr marL="12700" marR="5080" lvl="0" indent="142240" algn="l" rtl="0">
              <a:lnSpc>
                <a:spcPct val="119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Model  Deﬁnitions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117" name="Google Shape;1117;p97"/>
          <p:cNvGrpSpPr/>
          <p:nvPr/>
        </p:nvGrpSpPr>
        <p:grpSpPr>
          <a:xfrm>
            <a:off x="330675" y="3415700"/>
            <a:ext cx="993140" cy="671262"/>
            <a:chOff x="559275" y="3415700"/>
            <a:chExt cx="993140" cy="671262"/>
          </a:xfrm>
        </p:grpSpPr>
        <p:sp>
          <p:nvSpPr>
            <p:cNvPr id="1118" name="Google Shape;1118;p97"/>
            <p:cNvSpPr/>
            <p:nvPr/>
          </p:nvSpPr>
          <p:spPr>
            <a:xfrm>
              <a:off x="559275" y="3499587"/>
              <a:ext cx="993140" cy="587375"/>
            </a:xfrm>
            <a:custGeom>
              <a:avLst/>
              <a:gdLst/>
              <a:ahLst/>
              <a:cxnLst/>
              <a:rect l="l" t="t" r="r" b="b"/>
              <a:pathLst>
                <a:path w="993140" h="587375" extrusionOk="0">
                  <a:moveTo>
                    <a:pt x="496349" y="587212"/>
                  </a:moveTo>
                  <a:lnTo>
                    <a:pt x="423003" y="586302"/>
                  </a:lnTo>
                  <a:lnTo>
                    <a:pt x="352997" y="583660"/>
                  </a:lnTo>
                  <a:lnTo>
                    <a:pt x="287101" y="579415"/>
                  </a:lnTo>
                  <a:lnTo>
                    <a:pt x="226082" y="573697"/>
                  </a:lnTo>
                  <a:lnTo>
                    <a:pt x="170707" y="566636"/>
                  </a:lnTo>
                  <a:lnTo>
                    <a:pt x="121746" y="558361"/>
                  </a:lnTo>
                  <a:lnTo>
                    <a:pt x="79965" y="549002"/>
                  </a:lnTo>
                  <a:lnTo>
                    <a:pt x="21014" y="527552"/>
                  </a:lnTo>
                  <a:lnTo>
                    <a:pt x="0" y="503324"/>
                  </a:lnTo>
                  <a:lnTo>
                    <a:pt x="0" y="0"/>
                  </a:lnTo>
                  <a:lnTo>
                    <a:pt x="5381" y="12396"/>
                  </a:lnTo>
                  <a:lnTo>
                    <a:pt x="21014" y="24227"/>
                  </a:lnTo>
                  <a:lnTo>
                    <a:pt x="79965" y="45677"/>
                  </a:lnTo>
                  <a:lnTo>
                    <a:pt x="121746" y="55036"/>
                  </a:lnTo>
                  <a:lnTo>
                    <a:pt x="170707" y="63311"/>
                  </a:lnTo>
                  <a:lnTo>
                    <a:pt x="226082" y="70372"/>
                  </a:lnTo>
                  <a:lnTo>
                    <a:pt x="287101" y="76090"/>
                  </a:lnTo>
                  <a:lnTo>
                    <a:pt x="352997" y="80335"/>
                  </a:lnTo>
                  <a:lnTo>
                    <a:pt x="423003" y="82977"/>
                  </a:lnTo>
                  <a:lnTo>
                    <a:pt x="496349" y="83887"/>
                  </a:lnTo>
                  <a:lnTo>
                    <a:pt x="569696" y="82977"/>
                  </a:lnTo>
                  <a:lnTo>
                    <a:pt x="639702" y="80335"/>
                  </a:lnTo>
                  <a:lnTo>
                    <a:pt x="705598" y="76090"/>
                  </a:lnTo>
                  <a:lnTo>
                    <a:pt x="766617" y="70372"/>
                  </a:lnTo>
                  <a:lnTo>
                    <a:pt x="821992" y="63311"/>
                  </a:lnTo>
                  <a:lnTo>
                    <a:pt x="870953" y="55036"/>
                  </a:lnTo>
                  <a:lnTo>
                    <a:pt x="912734" y="45677"/>
                  </a:lnTo>
                  <a:lnTo>
                    <a:pt x="971685" y="24227"/>
                  </a:lnTo>
                  <a:lnTo>
                    <a:pt x="992699" y="0"/>
                  </a:lnTo>
                  <a:lnTo>
                    <a:pt x="992699" y="503324"/>
                  </a:lnTo>
                  <a:lnTo>
                    <a:pt x="946567" y="538689"/>
                  </a:lnTo>
                  <a:lnTo>
                    <a:pt x="870953" y="558361"/>
                  </a:lnTo>
                  <a:lnTo>
                    <a:pt x="821992" y="566636"/>
                  </a:lnTo>
                  <a:lnTo>
                    <a:pt x="766617" y="573697"/>
                  </a:lnTo>
                  <a:lnTo>
                    <a:pt x="705598" y="579415"/>
                  </a:lnTo>
                  <a:lnTo>
                    <a:pt x="639702" y="583660"/>
                  </a:lnTo>
                  <a:lnTo>
                    <a:pt x="569696" y="586302"/>
                  </a:lnTo>
                  <a:lnTo>
                    <a:pt x="496349" y="587212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9" name="Google Shape;1119;p97"/>
            <p:cNvSpPr/>
            <p:nvPr/>
          </p:nvSpPr>
          <p:spPr>
            <a:xfrm>
              <a:off x="559275" y="3415700"/>
              <a:ext cx="993140" cy="168275"/>
            </a:xfrm>
            <a:custGeom>
              <a:avLst/>
              <a:gdLst/>
              <a:ahLst/>
              <a:cxnLst/>
              <a:rect l="l" t="t" r="r" b="b"/>
              <a:pathLst>
                <a:path w="993140" h="168275" extrusionOk="0">
                  <a:moveTo>
                    <a:pt x="496349" y="167774"/>
                  </a:moveTo>
                  <a:lnTo>
                    <a:pt x="423003" y="166865"/>
                  </a:lnTo>
                  <a:lnTo>
                    <a:pt x="352997" y="164223"/>
                  </a:lnTo>
                  <a:lnTo>
                    <a:pt x="287101" y="159978"/>
                  </a:lnTo>
                  <a:lnTo>
                    <a:pt x="226082" y="154260"/>
                  </a:lnTo>
                  <a:lnTo>
                    <a:pt x="170707" y="147198"/>
                  </a:lnTo>
                  <a:lnTo>
                    <a:pt x="121746" y="138923"/>
                  </a:lnTo>
                  <a:lnTo>
                    <a:pt x="79965" y="129565"/>
                  </a:lnTo>
                  <a:lnTo>
                    <a:pt x="21014" y="108115"/>
                  </a:lnTo>
                  <a:lnTo>
                    <a:pt x="0" y="83887"/>
                  </a:lnTo>
                  <a:lnTo>
                    <a:pt x="5381" y="71491"/>
                  </a:lnTo>
                  <a:lnTo>
                    <a:pt x="46132" y="48522"/>
                  </a:lnTo>
                  <a:lnTo>
                    <a:pt x="121746" y="28851"/>
                  </a:lnTo>
                  <a:lnTo>
                    <a:pt x="170707" y="20576"/>
                  </a:lnTo>
                  <a:lnTo>
                    <a:pt x="226082" y="13514"/>
                  </a:lnTo>
                  <a:lnTo>
                    <a:pt x="287101" y="7796"/>
                  </a:lnTo>
                  <a:lnTo>
                    <a:pt x="352997" y="3551"/>
                  </a:lnTo>
                  <a:lnTo>
                    <a:pt x="423003" y="909"/>
                  </a:lnTo>
                  <a:lnTo>
                    <a:pt x="496349" y="0"/>
                  </a:lnTo>
                  <a:lnTo>
                    <a:pt x="569696" y="909"/>
                  </a:lnTo>
                  <a:lnTo>
                    <a:pt x="639702" y="3551"/>
                  </a:lnTo>
                  <a:lnTo>
                    <a:pt x="705598" y="7796"/>
                  </a:lnTo>
                  <a:lnTo>
                    <a:pt x="766617" y="13514"/>
                  </a:lnTo>
                  <a:lnTo>
                    <a:pt x="821992" y="20576"/>
                  </a:lnTo>
                  <a:lnTo>
                    <a:pt x="870953" y="28851"/>
                  </a:lnTo>
                  <a:lnTo>
                    <a:pt x="912734" y="38209"/>
                  </a:lnTo>
                  <a:lnTo>
                    <a:pt x="971685" y="59659"/>
                  </a:lnTo>
                  <a:lnTo>
                    <a:pt x="992699" y="83887"/>
                  </a:lnTo>
                  <a:lnTo>
                    <a:pt x="987318" y="96283"/>
                  </a:lnTo>
                  <a:lnTo>
                    <a:pt x="946567" y="119252"/>
                  </a:lnTo>
                  <a:lnTo>
                    <a:pt x="870953" y="138923"/>
                  </a:lnTo>
                  <a:lnTo>
                    <a:pt x="821992" y="147198"/>
                  </a:lnTo>
                  <a:lnTo>
                    <a:pt x="766617" y="154260"/>
                  </a:lnTo>
                  <a:lnTo>
                    <a:pt x="705598" y="159978"/>
                  </a:lnTo>
                  <a:lnTo>
                    <a:pt x="639702" y="164223"/>
                  </a:lnTo>
                  <a:lnTo>
                    <a:pt x="569696" y="166865"/>
                  </a:lnTo>
                  <a:lnTo>
                    <a:pt x="496349" y="167774"/>
                  </a:lnTo>
                  <a:close/>
                </a:path>
              </a:pathLst>
            </a:custGeom>
            <a:solidFill>
              <a:srgbClr val="8AAE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120" name="Google Shape;1120;p97"/>
          <p:cNvSpPr txBox="1"/>
          <p:nvPr/>
        </p:nvSpPr>
        <p:spPr>
          <a:xfrm>
            <a:off x="537413" y="3593422"/>
            <a:ext cx="5799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75" rIns="0" bIns="0" anchor="t" anchorCtr="0">
            <a:spAutoFit/>
          </a:bodyPr>
          <a:lstStyle/>
          <a:p>
            <a:pPr marL="133350" marR="5080" lvl="0" indent="-121285" algn="l" rtl="0">
              <a:lnSpc>
                <a:spcPct val="119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Training  data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1" name="Google Shape;1121;p97"/>
          <p:cNvSpPr txBox="1"/>
          <p:nvPr/>
        </p:nvSpPr>
        <p:spPr>
          <a:xfrm>
            <a:off x="1805725" y="1076574"/>
            <a:ext cx="1666800" cy="21324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rgbClr val="685D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464184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Trebuchet MS"/>
                <a:ea typeface="Trebuchet MS"/>
                <a:cs typeface="Trebuchet MS"/>
                <a:sym typeface="Trebuchet MS"/>
              </a:rPr>
              <a:t>Training jobs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2" name="Google Shape;1122;p97"/>
          <p:cNvSpPr txBox="1"/>
          <p:nvPr/>
        </p:nvSpPr>
        <p:spPr>
          <a:xfrm>
            <a:off x="1934728" y="1438238"/>
            <a:ext cx="1372800" cy="3777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685D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100" rIns="0" bIns="0" anchor="t" anchorCtr="0">
            <a:spAutoFit/>
          </a:bodyPr>
          <a:lstStyle/>
          <a:p>
            <a:pPr marL="257175" marR="240029" lvl="0" indent="-88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Trebuchet MS"/>
                <a:ea typeface="Trebuchet MS"/>
                <a:cs typeface="Trebuchet MS"/>
                <a:sym typeface="Trebuchet MS"/>
              </a:rPr>
              <a:t>Learner (online  model update)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3" name="Google Shape;1123;p97"/>
          <p:cNvSpPr txBox="1"/>
          <p:nvPr/>
        </p:nvSpPr>
        <p:spPr>
          <a:xfrm>
            <a:off x="1934728" y="2042137"/>
            <a:ext cx="1372800" cy="3777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685D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100" rIns="0" bIns="0" anchor="t" anchorCtr="0">
            <a:spAutoFit/>
          </a:bodyPr>
          <a:lstStyle/>
          <a:p>
            <a:pPr marL="133985" marR="125729" lvl="0" indent="44513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Trebuchet MS"/>
                <a:ea typeface="Trebuchet MS"/>
                <a:cs typeface="Trebuchet MS"/>
                <a:sym typeface="Trebuchet MS"/>
              </a:rPr>
              <a:t>Job  Controller/Monitor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4" name="Google Shape;1124;p97"/>
          <p:cNvSpPr txBox="1"/>
          <p:nvPr/>
        </p:nvSpPr>
        <p:spPr>
          <a:xfrm>
            <a:off x="1934728" y="2646036"/>
            <a:ext cx="1372800" cy="3777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685D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07300" rIns="0" bIns="0" anchor="t" anchorCtr="0">
            <a:spAutoFit/>
          </a:bodyPr>
          <a:lstStyle/>
          <a:p>
            <a:pPr marL="32702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Trebuchet MS"/>
                <a:ea typeface="Trebuchet MS"/>
                <a:cs typeface="Trebuchet MS"/>
                <a:sym typeface="Trebuchet MS"/>
              </a:rPr>
              <a:t>System logs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125" name="Google Shape;1125;p97"/>
          <p:cNvGrpSpPr/>
          <p:nvPr/>
        </p:nvGrpSpPr>
        <p:grpSpPr>
          <a:xfrm>
            <a:off x="2057400" y="901376"/>
            <a:ext cx="3314314" cy="4087118"/>
            <a:chOff x="2286000" y="901376"/>
            <a:chExt cx="3314314" cy="4087118"/>
          </a:xfrm>
        </p:grpSpPr>
        <p:sp>
          <p:nvSpPr>
            <p:cNvPr id="1126" name="Google Shape;1126;p97"/>
            <p:cNvSpPr/>
            <p:nvPr/>
          </p:nvSpPr>
          <p:spPr>
            <a:xfrm>
              <a:off x="2286000" y="4651399"/>
              <a:ext cx="298450" cy="280670"/>
            </a:xfrm>
            <a:custGeom>
              <a:avLst/>
              <a:gdLst/>
              <a:ahLst/>
              <a:cxnLst/>
              <a:rect l="l" t="t" r="r" b="b"/>
              <a:pathLst>
                <a:path w="298450" h="280670" extrusionOk="0">
                  <a:moveTo>
                    <a:pt x="298124" y="280124"/>
                  </a:moveTo>
                  <a:lnTo>
                    <a:pt x="0" y="280124"/>
                  </a:lnTo>
                  <a:lnTo>
                    <a:pt x="0" y="0"/>
                  </a:lnTo>
                  <a:lnTo>
                    <a:pt x="298124" y="0"/>
                  </a:lnTo>
                  <a:lnTo>
                    <a:pt x="298124" y="280124"/>
                  </a:ln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7" name="Google Shape;1127;p97"/>
            <p:cNvSpPr/>
            <p:nvPr/>
          </p:nvSpPr>
          <p:spPr>
            <a:xfrm>
              <a:off x="2584124" y="4558025"/>
              <a:ext cx="93980" cy="374015"/>
            </a:xfrm>
            <a:custGeom>
              <a:avLst/>
              <a:gdLst/>
              <a:ahLst/>
              <a:cxnLst/>
              <a:rect l="l" t="t" r="r" b="b"/>
              <a:pathLst>
                <a:path w="93980" h="374014" extrusionOk="0">
                  <a:moveTo>
                    <a:pt x="0" y="373499"/>
                  </a:moveTo>
                  <a:lnTo>
                    <a:pt x="0" y="93374"/>
                  </a:lnTo>
                  <a:lnTo>
                    <a:pt x="93374" y="0"/>
                  </a:lnTo>
                  <a:lnTo>
                    <a:pt x="93374" y="280124"/>
                  </a:lnTo>
                  <a:lnTo>
                    <a:pt x="0" y="373499"/>
                  </a:lnTo>
                  <a:close/>
                </a:path>
              </a:pathLst>
            </a:custGeom>
            <a:solidFill>
              <a:srgbClr val="B3515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8" name="Google Shape;1128;p97"/>
            <p:cNvSpPr/>
            <p:nvPr/>
          </p:nvSpPr>
          <p:spPr>
            <a:xfrm>
              <a:off x="2286000" y="4558025"/>
              <a:ext cx="391795" cy="93980"/>
            </a:xfrm>
            <a:custGeom>
              <a:avLst/>
              <a:gdLst/>
              <a:ahLst/>
              <a:cxnLst/>
              <a:rect l="l" t="t" r="r" b="b"/>
              <a:pathLst>
                <a:path w="391794" h="93979" extrusionOk="0">
                  <a:moveTo>
                    <a:pt x="298124" y="93374"/>
                  </a:moveTo>
                  <a:lnTo>
                    <a:pt x="0" y="93374"/>
                  </a:lnTo>
                  <a:lnTo>
                    <a:pt x="93374" y="0"/>
                  </a:lnTo>
                  <a:lnTo>
                    <a:pt x="391499" y="0"/>
                  </a:lnTo>
                  <a:lnTo>
                    <a:pt x="298124" y="93374"/>
                  </a:lnTo>
                  <a:close/>
                </a:path>
              </a:pathLst>
            </a:custGeom>
            <a:solidFill>
              <a:srgbClr val="E6848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9" name="Google Shape;1129;p97"/>
            <p:cNvSpPr/>
            <p:nvPr/>
          </p:nvSpPr>
          <p:spPr>
            <a:xfrm>
              <a:off x="2286000" y="4558025"/>
              <a:ext cx="391795" cy="374015"/>
            </a:xfrm>
            <a:custGeom>
              <a:avLst/>
              <a:gdLst/>
              <a:ahLst/>
              <a:cxnLst/>
              <a:rect l="l" t="t" r="r" b="b"/>
              <a:pathLst>
                <a:path w="391794" h="374014" extrusionOk="0">
                  <a:moveTo>
                    <a:pt x="0" y="93374"/>
                  </a:moveTo>
                  <a:lnTo>
                    <a:pt x="93374" y="0"/>
                  </a:lnTo>
                  <a:lnTo>
                    <a:pt x="391499" y="0"/>
                  </a:lnTo>
                  <a:lnTo>
                    <a:pt x="391499" y="280124"/>
                  </a:lnTo>
                  <a:lnTo>
                    <a:pt x="298124" y="373499"/>
                  </a:lnTo>
                  <a:lnTo>
                    <a:pt x="0" y="373499"/>
                  </a:lnTo>
                  <a:lnTo>
                    <a:pt x="0" y="93374"/>
                  </a:lnTo>
                  <a:close/>
                </a:path>
                <a:path w="391794" h="374014" extrusionOk="0">
                  <a:moveTo>
                    <a:pt x="0" y="93374"/>
                  </a:moveTo>
                  <a:lnTo>
                    <a:pt x="298124" y="93374"/>
                  </a:lnTo>
                  <a:lnTo>
                    <a:pt x="391499" y="0"/>
                  </a:lnTo>
                </a:path>
                <a:path w="391794" h="374014" extrusionOk="0">
                  <a:moveTo>
                    <a:pt x="298124" y="93374"/>
                  </a:moveTo>
                  <a:lnTo>
                    <a:pt x="298124" y="373499"/>
                  </a:lnTo>
                </a:path>
              </a:pathLst>
            </a:custGeom>
            <a:noFill/>
            <a:ln w="9525" cap="flat" cmpd="sng">
              <a:solidFill>
                <a:srgbClr val="685D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30" name="Google Shape;1130;p97"/>
            <p:cNvSpPr/>
            <p:nvPr/>
          </p:nvSpPr>
          <p:spPr>
            <a:xfrm>
              <a:off x="2780950" y="4651399"/>
              <a:ext cx="298450" cy="280670"/>
            </a:xfrm>
            <a:custGeom>
              <a:avLst/>
              <a:gdLst/>
              <a:ahLst/>
              <a:cxnLst/>
              <a:rect l="l" t="t" r="r" b="b"/>
              <a:pathLst>
                <a:path w="298450" h="280670" extrusionOk="0">
                  <a:moveTo>
                    <a:pt x="298124" y="280124"/>
                  </a:moveTo>
                  <a:lnTo>
                    <a:pt x="0" y="280124"/>
                  </a:lnTo>
                  <a:lnTo>
                    <a:pt x="0" y="0"/>
                  </a:lnTo>
                  <a:lnTo>
                    <a:pt x="298124" y="0"/>
                  </a:lnTo>
                  <a:lnTo>
                    <a:pt x="298124" y="280124"/>
                  </a:ln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31" name="Google Shape;1131;p97"/>
            <p:cNvSpPr/>
            <p:nvPr/>
          </p:nvSpPr>
          <p:spPr>
            <a:xfrm>
              <a:off x="3079074" y="4558025"/>
              <a:ext cx="93980" cy="374015"/>
            </a:xfrm>
            <a:custGeom>
              <a:avLst/>
              <a:gdLst/>
              <a:ahLst/>
              <a:cxnLst/>
              <a:rect l="l" t="t" r="r" b="b"/>
              <a:pathLst>
                <a:path w="93980" h="374014" extrusionOk="0">
                  <a:moveTo>
                    <a:pt x="0" y="373499"/>
                  </a:moveTo>
                  <a:lnTo>
                    <a:pt x="0" y="93374"/>
                  </a:lnTo>
                  <a:lnTo>
                    <a:pt x="93374" y="0"/>
                  </a:lnTo>
                  <a:lnTo>
                    <a:pt x="93374" y="280124"/>
                  </a:lnTo>
                  <a:lnTo>
                    <a:pt x="0" y="373499"/>
                  </a:lnTo>
                  <a:close/>
                </a:path>
              </a:pathLst>
            </a:custGeom>
            <a:solidFill>
              <a:srgbClr val="B3515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32" name="Google Shape;1132;p97"/>
            <p:cNvSpPr/>
            <p:nvPr/>
          </p:nvSpPr>
          <p:spPr>
            <a:xfrm>
              <a:off x="2780950" y="4558025"/>
              <a:ext cx="391795" cy="93980"/>
            </a:xfrm>
            <a:custGeom>
              <a:avLst/>
              <a:gdLst/>
              <a:ahLst/>
              <a:cxnLst/>
              <a:rect l="l" t="t" r="r" b="b"/>
              <a:pathLst>
                <a:path w="391794" h="93979" extrusionOk="0">
                  <a:moveTo>
                    <a:pt x="298124" y="93374"/>
                  </a:moveTo>
                  <a:lnTo>
                    <a:pt x="0" y="93374"/>
                  </a:lnTo>
                  <a:lnTo>
                    <a:pt x="93374" y="0"/>
                  </a:lnTo>
                  <a:lnTo>
                    <a:pt x="391499" y="0"/>
                  </a:lnTo>
                  <a:lnTo>
                    <a:pt x="298124" y="93374"/>
                  </a:lnTo>
                  <a:close/>
                </a:path>
              </a:pathLst>
            </a:custGeom>
            <a:solidFill>
              <a:srgbClr val="E6848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33" name="Google Shape;1133;p97"/>
            <p:cNvSpPr/>
            <p:nvPr/>
          </p:nvSpPr>
          <p:spPr>
            <a:xfrm>
              <a:off x="2780950" y="4558025"/>
              <a:ext cx="391795" cy="374015"/>
            </a:xfrm>
            <a:custGeom>
              <a:avLst/>
              <a:gdLst/>
              <a:ahLst/>
              <a:cxnLst/>
              <a:rect l="l" t="t" r="r" b="b"/>
              <a:pathLst>
                <a:path w="391794" h="374014" extrusionOk="0">
                  <a:moveTo>
                    <a:pt x="0" y="93374"/>
                  </a:moveTo>
                  <a:lnTo>
                    <a:pt x="93374" y="0"/>
                  </a:lnTo>
                  <a:lnTo>
                    <a:pt x="391499" y="0"/>
                  </a:lnTo>
                  <a:lnTo>
                    <a:pt x="391499" y="280124"/>
                  </a:lnTo>
                  <a:lnTo>
                    <a:pt x="298124" y="373499"/>
                  </a:lnTo>
                  <a:lnTo>
                    <a:pt x="0" y="373499"/>
                  </a:lnTo>
                  <a:lnTo>
                    <a:pt x="0" y="93374"/>
                  </a:lnTo>
                  <a:close/>
                </a:path>
                <a:path w="391794" h="374014" extrusionOk="0">
                  <a:moveTo>
                    <a:pt x="0" y="93374"/>
                  </a:moveTo>
                  <a:lnTo>
                    <a:pt x="298124" y="93374"/>
                  </a:lnTo>
                  <a:lnTo>
                    <a:pt x="391499" y="0"/>
                  </a:lnTo>
                </a:path>
                <a:path w="391794" h="374014" extrusionOk="0">
                  <a:moveTo>
                    <a:pt x="298124" y="93374"/>
                  </a:moveTo>
                  <a:lnTo>
                    <a:pt x="298124" y="373499"/>
                  </a:lnTo>
                </a:path>
              </a:pathLst>
            </a:custGeom>
            <a:noFill/>
            <a:ln w="9525" cap="flat" cmpd="sng">
              <a:solidFill>
                <a:srgbClr val="685D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34" name="Google Shape;1134;p97"/>
            <p:cNvSpPr/>
            <p:nvPr/>
          </p:nvSpPr>
          <p:spPr>
            <a:xfrm>
              <a:off x="3309575" y="4651399"/>
              <a:ext cx="298450" cy="280670"/>
            </a:xfrm>
            <a:custGeom>
              <a:avLst/>
              <a:gdLst/>
              <a:ahLst/>
              <a:cxnLst/>
              <a:rect l="l" t="t" r="r" b="b"/>
              <a:pathLst>
                <a:path w="298450" h="280670" extrusionOk="0">
                  <a:moveTo>
                    <a:pt x="298124" y="280124"/>
                  </a:moveTo>
                  <a:lnTo>
                    <a:pt x="0" y="280124"/>
                  </a:lnTo>
                  <a:lnTo>
                    <a:pt x="0" y="0"/>
                  </a:lnTo>
                  <a:lnTo>
                    <a:pt x="298124" y="0"/>
                  </a:lnTo>
                  <a:lnTo>
                    <a:pt x="298124" y="280124"/>
                  </a:ln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35" name="Google Shape;1135;p97"/>
            <p:cNvSpPr/>
            <p:nvPr/>
          </p:nvSpPr>
          <p:spPr>
            <a:xfrm>
              <a:off x="3607700" y="4558025"/>
              <a:ext cx="93980" cy="374015"/>
            </a:xfrm>
            <a:custGeom>
              <a:avLst/>
              <a:gdLst/>
              <a:ahLst/>
              <a:cxnLst/>
              <a:rect l="l" t="t" r="r" b="b"/>
              <a:pathLst>
                <a:path w="93979" h="374014" extrusionOk="0">
                  <a:moveTo>
                    <a:pt x="0" y="373499"/>
                  </a:moveTo>
                  <a:lnTo>
                    <a:pt x="0" y="93374"/>
                  </a:lnTo>
                  <a:lnTo>
                    <a:pt x="93374" y="0"/>
                  </a:lnTo>
                  <a:lnTo>
                    <a:pt x="93374" y="280124"/>
                  </a:lnTo>
                  <a:lnTo>
                    <a:pt x="0" y="373499"/>
                  </a:lnTo>
                  <a:close/>
                </a:path>
              </a:pathLst>
            </a:custGeom>
            <a:solidFill>
              <a:srgbClr val="B3515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36" name="Google Shape;1136;p97"/>
            <p:cNvSpPr/>
            <p:nvPr/>
          </p:nvSpPr>
          <p:spPr>
            <a:xfrm>
              <a:off x="3309575" y="4558025"/>
              <a:ext cx="391795" cy="93980"/>
            </a:xfrm>
            <a:custGeom>
              <a:avLst/>
              <a:gdLst/>
              <a:ahLst/>
              <a:cxnLst/>
              <a:rect l="l" t="t" r="r" b="b"/>
              <a:pathLst>
                <a:path w="391795" h="93979" extrusionOk="0">
                  <a:moveTo>
                    <a:pt x="298124" y="93374"/>
                  </a:moveTo>
                  <a:lnTo>
                    <a:pt x="0" y="93374"/>
                  </a:lnTo>
                  <a:lnTo>
                    <a:pt x="93374" y="0"/>
                  </a:lnTo>
                  <a:lnTo>
                    <a:pt x="391499" y="0"/>
                  </a:lnTo>
                  <a:lnTo>
                    <a:pt x="298124" y="93374"/>
                  </a:lnTo>
                  <a:close/>
                </a:path>
              </a:pathLst>
            </a:custGeom>
            <a:solidFill>
              <a:srgbClr val="E6848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37" name="Google Shape;1137;p97"/>
            <p:cNvSpPr/>
            <p:nvPr/>
          </p:nvSpPr>
          <p:spPr>
            <a:xfrm>
              <a:off x="3309575" y="4558025"/>
              <a:ext cx="391795" cy="374015"/>
            </a:xfrm>
            <a:custGeom>
              <a:avLst/>
              <a:gdLst/>
              <a:ahLst/>
              <a:cxnLst/>
              <a:rect l="l" t="t" r="r" b="b"/>
              <a:pathLst>
                <a:path w="391795" h="374014" extrusionOk="0">
                  <a:moveTo>
                    <a:pt x="0" y="93374"/>
                  </a:moveTo>
                  <a:lnTo>
                    <a:pt x="93374" y="0"/>
                  </a:lnTo>
                  <a:lnTo>
                    <a:pt x="391499" y="0"/>
                  </a:lnTo>
                  <a:lnTo>
                    <a:pt x="391499" y="280124"/>
                  </a:lnTo>
                  <a:lnTo>
                    <a:pt x="298124" y="373499"/>
                  </a:lnTo>
                  <a:lnTo>
                    <a:pt x="0" y="373499"/>
                  </a:lnTo>
                  <a:lnTo>
                    <a:pt x="0" y="93374"/>
                  </a:lnTo>
                  <a:close/>
                </a:path>
                <a:path w="391795" h="374014" extrusionOk="0">
                  <a:moveTo>
                    <a:pt x="0" y="93374"/>
                  </a:moveTo>
                  <a:lnTo>
                    <a:pt x="298124" y="93374"/>
                  </a:lnTo>
                  <a:lnTo>
                    <a:pt x="391499" y="0"/>
                  </a:lnTo>
                </a:path>
                <a:path w="391795" h="374014" extrusionOk="0">
                  <a:moveTo>
                    <a:pt x="298124" y="93374"/>
                  </a:moveTo>
                  <a:lnTo>
                    <a:pt x="298124" y="373499"/>
                  </a:lnTo>
                </a:path>
              </a:pathLst>
            </a:custGeom>
            <a:noFill/>
            <a:ln w="9525" cap="flat" cmpd="sng">
              <a:solidFill>
                <a:srgbClr val="685D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38" name="Google Shape;1138;p97"/>
            <p:cNvSpPr/>
            <p:nvPr/>
          </p:nvSpPr>
          <p:spPr>
            <a:xfrm>
              <a:off x="4048374" y="4317299"/>
              <a:ext cx="1551940" cy="671195"/>
            </a:xfrm>
            <a:custGeom>
              <a:avLst/>
              <a:gdLst/>
              <a:ahLst/>
              <a:cxnLst/>
              <a:rect l="l" t="t" r="r" b="b"/>
              <a:pathLst>
                <a:path w="1551939" h="671195" extrusionOk="0">
                  <a:moveTo>
                    <a:pt x="1551899" y="671099"/>
                  </a:moveTo>
                  <a:lnTo>
                    <a:pt x="0" y="671099"/>
                  </a:lnTo>
                  <a:lnTo>
                    <a:pt x="0" y="0"/>
                  </a:lnTo>
                  <a:lnTo>
                    <a:pt x="1551899" y="0"/>
                  </a:lnTo>
                  <a:lnTo>
                    <a:pt x="1551899" y="671099"/>
                  </a:ln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39" name="Google Shape;1139;p97"/>
            <p:cNvSpPr/>
            <p:nvPr/>
          </p:nvSpPr>
          <p:spPr>
            <a:xfrm>
              <a:off x="3758101" y="901376"/>
              <a:ext cx="1066800" cy="1236980"/>
            </a:xfrm>
            <a:custGeom>
              <a:avLst/>
              <a:gdLst/>
              <a:ahLst/>
              <a:cxnLst/>
              <a:rect l="l" t="t" r="r" b="b"/>
              <a:pathLst>
                <a:path w="1066800" h="1236980" extrusionOk="0">
                  <a:moveTo>
                    <a:pt x="1066224" y="0"/>
                  </a:moveTo>
                  <a:lnTo>
                    <a:pt x="1023033" y="2533"/>
                  </a:lnTo>
                  <a:lnTo>
                    <a:pt x="982053" y="9951"/>
                  </a:lnTo>
                  <a:lnTo>
                    <a:pt x="943161" y="21984"/>
                  </a:lnTo>
                  <a:lnTo>
                    <a:pt x="906234" y="38360"/>
                  </a:lnTo>
                  <a:lnTo>
                    <a:pt x="871150" y="58807"/>
                  </a:lnTo>
                  <a:lnTo>
                    <a:pt x="837785" y="83053"/>
                  </a:lnTo>
                  <a:lnTo>
                    <a:pt x="806016" y="110828"/>
                  </a:lnTo>
                  <a:lnTo>
                    <a:pt x="775721" y="141860"/>
                  </a:lnTo>
                  <a:lnTo>
                    <a:pt x="746777" y="175878"/>
                  </a:lnTo>
                  <a:lnTo>
                    <a:pt x="719062" y="212610"/>
                  </a:lnTo>
                  <a:lnTo>
                    <a:pt x="692451" y="251784"/>
                  </a:lnTo>
                  <a:lnTo>
                    <a:pt x="666824" y="293130"/>
                  </a:lnTo>
                  <a:lnTo>
                    <a:pt x="642056" y="336376"/>
                  </a:lnTo>
                  <a:lnTo>
                    <a:pt x="618025" y="381250"/>
                  </a:lnTo>
                  <a:lnTo>
                    <a:pt x="594607" y="427481"/>
                  </a:lnTo>
                  <a:lnTo>
                    <a:pt x="571682" y="474799"/>
                  </a:lnTo>
                  <a:lnTo>
                    <a:pt x="549124" y="522930"/>
                  </a:lnTo>
                  <a:lnTo>
                    <a:pt x="526813" y="571604"/>
                  </a:lnTo>
                  <a:lnTo>
                    <a:pt x="504624" y="620549"/>
                  </a:lnTo>
                  <a:lnTo>
                    <a:pt x="483546" y="667052"/>
                  </a:lnTo>
                  <a:lnTo>
                    <a:pt x="462363" y="713322"/>
                  </a:lnTo>
                  <a:lnTo>
                    <a:pt x="440970" y="759126"/>
                  </a:lnTo>
                  <a:lnTo>
                    <a:pt x="419261" y="804232"/>
                  </a:lnTo>
                  <a:lnTo>
                    <a:pt x="397130" y="848408"/>
                  </a:lnTo>
                  <a:lnTo>
                    <a:pt x="374473" y="891420"/>
                  </a:lnTo>
                  <a:lnTo>
                    <a:pt x="351184" y="933035"/>
                  </a:lnTo>
                  <a:lnTo>
                    <a:pt x="327158" y="973022"/>
                  </a:lnTo>
                  <a:lnTo>
                    <a:pt x="302290" y="1011147"/>
                  </a:lnTo>
                  <a:lnTo>
                    <a:pt x="276474" y="1047177"/>
                  </a:lnTo>
                  <a:lnTo>
                    <a:pt x="242711" y="1088916"/>
                  </a:lnTo>
                  <a:lnTo>
                    <a:pt x="207096" y="1126564"/>
                  </a:lnTo>
                  <a:lnTo>
                    <a:pt x="169426" y="1159667"/>
                  </a:lnTo>
                  <a:lnTo>
                    <a:pt x="129492" y="1187771"/>
                  </a:lnTo>
                  <a:lnTo>
                    <a:pt x="87091" y="1210420"/>
                  </a:lnTo>
                  <a:lnTo>
                    <a:pt x="42016" y="1227161"/>
                  </a:lnTo>
                  <a:lnTo>
                    <a:pt x="18412" y="1233174"/>
                  </a:lnTo>
                  <a:lnTo>
                    <a:pt x="14417" y="1234040"/>
                  </a:lnTo>
                  <a:lnTo>
                    <a:pt x="10390" y="1234838"/>
                  </a:lnTo>
                  <a:lnTo>
                    <a:pt x="6332" y="1235566"/>
                  </a:lnTo>
                  <a:lnTo>
                    <a:pt x="4303" y="1235930"/>
                  </a:lnTo>
                  <a:lnTo>
                    <a:pt x="2266" y="1236277"/>
                  </a:lnTo>
                  <a:lnTo>
                    <a:pt x="221" y="1236605"/>
                  </a:lnTo>
                  <a:lnTo>
                    <a:pt x="0" y="1236639"/>
                  </a:lnTo>
                </a:path>
              </a:pathLst>
            </a:custGeom>
            <a:noFill/>
            <a:ln w="9525" cap="flat" cmpd="sng">
              <a:solidFill>
                <a:srgbClr val="685D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0" name="Google Shape;1140;p97"/>
            <p:cNvSpPr/>
            <p:nvPr/>
          </p:nvSpPr>
          <p:spPr>
            <a:xfrm>
              <a:off x="3715007" y="2122331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 extrusionOk="0">
                  <a:moveTo>
                    <a:pt x="44321" y="31369"/>
                  </a:moveTo>
                  <a:lnTo>
                    <a:pt x="0" y="19058"/>
                  </a:lnTo>
                  <a:lnTo>
                    <a:pt x="41865" y="0"/>
                  </a:lnTo>
                  <a:lnTo>
                    <a:pt x="44321" y="31369"/>
                  </a:lnTo>
                  <a:close/>
                </a:path>
              </a:pathLst>
            </a:custGeom>
            <a:solidFill>
              <a:srgbClr val="685D4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1" name="Google Shape;1141;p97"/>
            <p:cNvSpPr/>
            <p:nvPr/>
          </p:nvSpPr>
          <p:spPr>
            <a:xfrm>
              <a:off x="3715007" y="2122331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 extrusionOk="0">
                  <a:moveTo>
                    <a:pt x="41865" y="0"/>
                  </a:moveTo>
                  <a:lnTo>
                    <a:pt x="0" y="19058"/>
                  </a:lnTo>
                  <a:lnTo>
                    <a:pt x="44321" y="31369"/>
                  </a:lnTo>
                  <a:lnTo>
                    <a:pt x="4186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85D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142" name="Google Shape;1142;p97"/>
          <p:cNvSpPr txBox="1"/>
          <p:nvPr/>
        </p:nvSpPr>
        <p:spPr>
          <a:xfrm>
            <a:off x="3819774" y="4317300"/>
            <a:ext cx="1551900" cy="671100"/>
          </a:xfrm>
          <a:prstGeom prst="rect">
            <a:avLst/>
          </a:prstGeom>
          <a:noFill/>
          <a:ln w="9525" cap="flat" cmpd="sng">
            <a:solidFill>
              <a:srgbClr val="685D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37020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Trebuchet MS"/>
                <a:ea typeface="Trebuchet MS"/>
                <a:cs typeface="Trebuchet MS"/>
                <a:sym typeface="Trebuchet MS"/>
              </a:rPr>
              <a:t>Web Platform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3" name="Google Shape;1143;p97"/>
          <p:cNvSpPr/>
          <p:nvPr/>
        </p:nvSpPr>
        <p:spPr>
          <a:xfrm>
            <a:off x="5566099" y="4317300"/>
            <a:ext cx="1551940" cy="671195"/>
          </a:xfrm>
          <a:custGeom>
            <a:avLst/>
            <a:gdLst/>
            <a:ahLst/>
            <a:cxnLst/>
            <a:rect l="l" t="t" r="r" b="b"/>
            <a:pathLst>
              <a:path w="1551940" h="671195" extrusionOk="0">
                <a:moveTo>
                  <a:pt x="1551899" y="671099"/>
                </a:moveTo>
                <a:lnTo>
                  <a:pt x="0" y="671099"/>
                </a:lnTo>
                <a:lnTo>
                  <a:pt x="0" y="0"/>
                </a:lnTo>
                <a:lnTo>
                  <a:pt x="1551899" y="0"/>
                </a:lnTo>
                <a:lnTo>
                  <a:pt x="1551899" y="671099"/>
                </a:lnTo>
                <a:close/>
              </a:path>
            </a:pathLst>
          </a:custGeom>
          <a:solidFill>
            <a:srgbClr val="F4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44" name="Google Shape;1144;p97"/>
          <p:cNvSpPr txBox="1"/>
          <p:nvPr/>
        </p:nvSpPr>
        <p:spPr>
          <a:xfrm>
            <a:off x="5566099" y="4317300"/>
            <a:ext cx="1551900" cy="671100"/>
          </a:xfrm>
          <a:prstGeom prst="rect">
            <a:avLst/>
          </a:prstGeom>
          <a:noFill/>
          <a:ln w="9525" cap="flat" cmpd="sng">
            <a:solidFill>
              <a:srgbClr val="685D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2603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Trebuchet MS"/>
                <a:ea typeface="Trebuchet MS"/>
                <a:cs typeface="Trebuchet MS"/>
                <a:sym typeface="Trebuchet MS"/>
              </a:rPr>
              <a:t>Industrial process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5" name="Google Shape;1145;p97"/>
          <p:cNvSpPr/>
          <p:nvPr/>
        </p:nvSpPr>
        <p:spPr>
          <a:xfrm>
            <a:off x="1323375" y="2125199"/>
            <a:ext cx="482600" cy="1626235"/>
          </a:xfrm>
          <a:custGeom>
            <a:avLst/>
            <a:gdLst/>
            <a:ahLst/>
            <a:cxnLst/>
            <a:rect l="l" t="t" r="r" b="b"/>
            <a:pathLst>
              <a:path w="482600" h="1626235" extrusionOk="0">
                <a:moveTo>
                  <a:pt x="0" y="0"/>
                </a:moveTo>
                <a:lnTo>
                  <a:pt x="65599" y="487"/>
                </a:lnTo>
                <a:lnTo>
                  <a:pt x="119621" y="1809"/>
                </a:lnTo>
                <a:lnTo>
                  <a:pt x="164961" y="3758"/>
                </a:lnTo>
                <a:lnTo>
                  <a:pt x="204514" y="6124"/>
                </a:lnTo>
                <a:lnTo>
                  <a:pt x="241175" y="8699"/>
                </a:lnTo>
                <a:lnTo>
                  <a:pt x="277839" y="11275"/>
                </a:lnTo>
                <a:lnTo>
                  <a:pt x="317400" y="13641"/>
                </a:lnTo>
                <a:lnTo>
                  <a:pt x="362751" y="15590"/>
                </a:lnTo>
                <a:lnTo>
                  <a:pt x="416786" y="16912"/>
                </a:lnTo>
                <a:lnTo>
                  <a:pt x="482399" y="17399"/>
                </a:lnTo>
              </a:path>
              <a:path w="482600" h="1626235" extrusionOk="0">
                <a:moveTo>
                  <a:pt x="0" y="837499"/>
                </a:moveTo>
                <a:lnTo>
                  <a:pt x="60157" y="818396"/>
                </a:lnTo>
                <a:lnTo>
                  <a:pt x="110529" y="766017"/>
                </a:lnTo>
                <a:lnTo>
                  <a:pt x="132726" y="729660"/>
                </a:lnTo>
                <a:lnTo>
                  <a:pt x="153291" y="687756"/>
                </a:lnTo>
                <a:lnTo>
                  <a:pt x="172498" y="641231"/>
                </a:lnTo>
                <a:lnTo>
                  <a:pt x="190618" y="591008"/>
                </a:lnTo>
                <a:lnTo>
                  <a:pt x="207923" y="538012"/>
                </a:lnTo>
                <a:lnTo>
                  <a:pt x="224685" y="483168"/>
                </a:lnTo>
                <a:lnTo>
                  <a:pt x="241175" y="427399"/>
                </a:lnTo>
                <a:lnTo>
                  <a:pt x="257667" y="371631"/>
                </a:lnTo>
                <a:lnTo>
                  <a:pt x="274430" y="316787"/>
                </a:lnTo>
                <a:lnTo>
                  <a:pt x="291737" y="263791"/>
                </a:lnTo>
                <a:lnTo>
                  <a:pt x="309861" y="213568"/>
                </a:lnTo>
                <a:lnTo>
                  <a:pt x="329072" y="167043"/>
                </a:lnTo>
                <a:lnTo>
                  <a:pt x="349643" y="125139"/>
                </a:lnTo>
                <a:lnTo>
                  <a:pt x="371844" y="88782"/>
                </a:lnTo>
                <a:lnTo>
                  <a:pt x="395949" y="58895"/>
                </a:lnTo>
                <a:lnTo>
                  <a:pt x="450955" y="22229"/>
                </a:lnTo>
                <a:lnTo>
                  <a:pt x="482399" y="17299"/>
                </a:lnTo>
              </a:path>
              <a:path w="482600" h="1626235" extrusionOk="0">
                <a:moveTo>
                  <a:pt x="0" y="1626049"/>
                </a:moveTo>
                <a:lnTo>
                  <a:pt x="38045" y="1611707"/>
                </a:lnTo>
                <a:lnTo>
                  <a:pt x="72120" y="1570885"/>
                </a:lnTo>
                <a:lnTo>
                  <a:pt x="102721" y="1506894"/>
                </a:lnTo>
                <a:lnTo>
                  <a:pt x="116874" y="1467244"/>
                </a:lnTo>
                <a:lnTo>
                  <a:pt x="130345" y="1423044"/>
                </a:lnTo>
                <a:lnTo>
                  <a:pt x="143195" y="1374706"/>
                </a:lnTo>
                <a:lnTo>
                  <a:pt x="155488" y="1322644"/>
                </a:lnTo>
                <a:lnTo>
                  <a:pt x="167284" y="1267273"/>
                </a:lnTo>
                <a:lnTo>
                  <a:pt x="178646" y="1209005"/>
                </a:lnTo>
                <a:lnTo>
                  <a:pt x="189636" y="1148255"/>
                </a:lnTo>
                <a:lnTo>
                  <a:pt x="200315" y="1085436"/>
                </a:lnTo>
                <a:lnTo>
                  <a:pt x="210747" y="1020963"/>
                </a:lnTo>
                <a:lnTo>
                  <a:pt x="220993" y="955248"/>
                </a:lnTo>
                <a:lnTo>
                  <a:pt x="231115" y="888706"/>
                </a:lnTo>
                <a:lnTo>
                  <a:pt x="241175" y="821749"/>
                </a:lnTo>
                <a:lnTo>
                  <a:pt x="251236" y="754793"/>
                </a:lnTo>
                <a:lnTo>
                  <a:pt x="261359" y="688251"/>
                </a:lnTo>
                <a:lnTo>
                  <a:pt x="271606" y="622536"/>
                </a:lnTo>
                <a:lnTo>
                  <a:pt x="282039" y="558063"/>
                </a:lnTo>
                <a:lnTo>
                  <a:pt x="292720" y="495244"/>
                </a:lnTo>
                <a:lnTo>
                  <a:pt x="303712" y="434494"/>
                </a:lnTo>
                <a:lnTo>
                  <a:pt x="315077" y="376226"/>
                </a:lnTo>
                <a:lnTo>
                  <a:pt x="326875" y="320855"/>
                </a:lnTo>
                <a:lnTo>
                  <a:pt x="339170" y="268793"/>
                </a:lnTo>
                <a:lnTo>
                  <a:pt x="352024" y="220455"/>
                </a:lnTo>
                <a:lnTo>
                  <a:pt x="365498" y="176255"/>
                </a:lnTo>
                <a:lnTo>
                  <a:pt x="379655" y="136605"/>
                </a:lnTo>
                <a:lnTo>
                  <a:pt x="410263" y="72614"/>
                </a:lnTo>
                <a:lnTo>
                  <a:pt x="444346" y="31792"/>
                </a:lnTo>
                <a:lnTo>
                  <a:pt x="462845" y="21104"/>
                </a:lnTo>
                <a:lnTo>
                  <a:pt x="482399" y="17449"/>
                </a:lnTo>
              </a:path>
            </a:pathLst>
          </a:custGeom>
          <a:noFill/>
          <a:ln w="9525" cap="flat" cmpd="sng">
            <a:solidFill>
              <a:srgbClr val="685D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1146" name="Google Shape;1146;p97"/>
          <p:cNvGrpSpPr/>
          <p:nvPr/>
        </p:nvGrpSpPr>
        <p:grpSpPr>
          <a:xfrm>
            <a:off x="2651394" y="1621875"/>
            <a:ext cx="5397835" cy="3360524"/>
            <a:chOff x="2879994" y="1621875"/>
            <a:chExt cx="5397835" cy="3360524"/>
          </a:xfrm>
        </p:grpSpPr>
        <p:pic>
          <p:nvPicPr>
            <p:cNvPr id="1147" name="Google Shape;1147;p9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333150" y="4590887"/>
              <a:ext cx="447122" cy="307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8" name="Google Shape;1148;p9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858700" y="4590886"/>
              <a:ext cx="461663" cy="307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9" name="Google Shape;1149;p97"/>
            <p:cNvSpPr/>
            <p:nvPr/>
          </p:nvSpPr>
          <p:spPr>
            <a:xfrm>
              <a:off x="2999025" y="4071299"/>
              <a:ext cx="2160270" cy="246379"/>
            </a:xfrm>
            <a:custGeom>
              <a:avLst/>
              <a:gdLst/>
              <a:ahLst/>
              <a:cxnLst/>
              <a:rect l="l" t="t" r="r" b="b"/>
              <a:pathLst>
                <a:path w="2160270" h="246379" extrusionOk="0">
                  <a:moveTo>
                    <a:pt x="0" y="245999"/>
                  </a:moveTo>
                  <a:lnTo>
                    <a:pt x="46151" y="216547"/>
                  </a:lnTo>
                  <a:lnTo>
                    <a:pt x="100645" y="203610"/>
                  </a:lnTo>
                  <a:lnTo>
                    <a:pt x="173244" y="191704"/>
                  </a:lnTo>
                  <a:lnTo>
                    <a:pt x="215668" y="186100"/>
                  </a:lnTo>
                  <a:lnTo>
                    <a:pt x="261819" y="180708"/>
                  </a:lnTo>
                  <a:lnTo>
                    <a:pt x="311432" y="175513"/>
                  </a:lnTo>
                  <a:lnTo>
                    <a:pt x="364239" y="170500"/>
                  </a:lnTo>
                  <a:lnTo>
                    <a:pt x="419976" y="165654"/>
                  </a:lnTo>
                  <a:lnTo>
                    <a:pt x="478375" y="160959"/>
                  </a:lnTo>
                  <a:lnTo>
                    <a:pt x="539170" y="156401"/>
                  </a:lnTo>
                  <a:lnTo>
                    <a:pt x="602096" y="151964"/>
                  </a:lnTo>
                  <a:lnTo>
                    <a:pt x="666885" y="147633"/>
                  </a:lnTo>
                  <a:lnTo>
                    <a:pt x="733272" y="143393"/>
                  </a:lnTo>
                  <a:lnTo>
                    <a:pt x="800990" y="139228"/>
                  </a:lnTo>
                  <a:lnTo>
                    <a:pt x="869773" y="135124"/>
                  </a:lnTo>
                  <a:lnTo>
                    <a:pt x="939355" y="131066"/>
                  </a:lnTo>
                  <a:lnTo>
                    <a:pt x="1009469" y="127037"/>
                  </a:lnTo>
                  <a:lnTo>
                    <a:pt x="1079849" y="123024"/>
                  </a:lnTo>
                  <a:lnTo>
                    <a:pt x="1150230" y="119011"/>
                  </a:lnTo>
                  <a:lnTo>
                    <a:pt x="1220344" y="114982"/>
                  </a:lnTo>
                  <a:lnTo>
                    <a:pt x="1289926" y="110923"/>
                  </a:lnTo>
                  <a:lnTo>
                    <a:pt x="1358709" y="106818"/>
                  </a:lnTo>
                  <a:lnTo>
                    <a:pt x="1426427" y="102652"/>
                  </a:lnTo>
                  <a:lnTo>
                    <a:pt x="1492814" y="98411"/>
                  </a:lnTo>
                  <a:lnTo>
                    <a:pt x="1557603" y="94078"/>
                  </a:lnTo>
                  <a:lnTo>
                    <a:pt x="1620529" y="89639"/>
                  </a:lnTo>
                  <a:lnTo>
                    <a:pt x="1681324" y="85079"/>
                  </a:lnTo>
                  <a:lnTo>
                    <a:pt x="1739723" y="80382"/>
                  </a:lnTo>
                  <a:lnTo>
                    <a:pt x="1795460" y="75533"/>
                  </a:lnTo>
                  <a:lnTo>
                    <a:pt x="1848267" y="70518"/>
                  </a:lnTo>
                  <a:lnTo>
                    <a:pt x="1897880" y="65321"/>
                  </a:lnTo>
                  <a:lnTo>
                    <a:pt x="1944031" y="59926"/>
                  </a:lnTo>
                  <a:lnTo>
                    <a:pt x="1986455" y="54319"/>
                  </a:lnTo>
                  <a:lnTo>
                    <a:pt x="2024885" y="48484"/>
                  </a:lnTo>
                  <a:lnTo>
                    <a:pt x="2088698" y="36072"/>
                  </a:lnTo>
                  <a:lnTo>
                    <a:pt x="2133340" y="22568"/>
                  </a:lnTo>
                  <a:lnTo>
                    <a:pt x="2156682" y="7851"/>
                  </a:lnTo>
                  <a:lnTo>
                    <a:pt x="2159699" y="0"/>
                  </a:lnTo>
                </a:path>
                <a:path w="2160270" h="246379" extrusionOk="0">
                  <a:moveTo>
                    <a:pt x="1825299" y="245999"/>
                  </a:moveTo>
                  <a:lnTo>
                    <a:pt x="1860087" y="185005"/>
                  </a:lnTo>
                  <a:lnTo>
                    <a:pt x="1897551" y="161887"/>
                  </a:lnTo>
                  <a:lnTo>
                    <a:pt x="1943043" y="141719"/>
                  </a:lnTo>
                  <a:lnTo>
                    <a:pt x="1992549" y="123024"/>
                  </a:lnTo>
                  <a:lnTo>
                    <a:pt x="2042055" y="104327"/>
                  </a:lnTo>
                  <a:lnTo>
                    <a:pt x="2087547" y="84151"/>
                  </a:lnTo>
                  <a:lnTo>
                    <a:pt x="2125011" y="61021"/>
                  </a:lnTo>
                  <a:lnTo>
                    <a:pt x="2150433" y="33463"/>
                  </a:lnTo>
                  <a:lnTo>
                    <a:pt x="2159799" y="0"/>
                  </a:lnTo>
                </a:path>
              </a:pathLst>
            </a:custGeom>
            <a:noFill/>
            <a:ln w="9525" cap="flat" cmpd="sng">
              <a:solidFill>
                <a:srgbClr val="685D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1150" name="Google Shape;1150;p9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006475" y="4590900"/>
              <a:ext cx="391499" cy="391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1" name="Google Shape;1151;p9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674272" y="4549038"/>
              <a:ext cx="391499" cy="391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2" name="Google Shape;1152;p97"/>
            <p:cNvSpPr/>
            <p:nvPr/>
          </p:nvSpPr>
          <p:spPr>
            <a:xfrm>
              <a:off x="5158850" y="4071299"/>
              <a:ext cx="1412240" cy="246379"/>
            </a:xfrm>
            <a:custGeom>
              <a:avLst/>
              <a:gdLst/>
              <a:ahLst/>
              <a:cxnLst/>
              <a:rect l="l" t="t" r="r" b="b"/>
              <a:pathLst>
                <a:path w="1412240" h="246379" extrusionOk="0">
                  <a:moveTo>
                    <a:pt x="1411799" y="245999"/>
                  </a:moveTo>
                  <a:lnTo>
                    <a:pt x="1372269" y="212551"/>
                  </a:lnTo>
                  <a:lnTo>
                    <a:pt x="1307222" y="193622"/>
                  </a:lnTo>
                  <a:lnTo>
                    <a:pt x="1264972" y="185005"/>
                  </a:lnTo>
                  <a:lnTo>
                    <a:pt x="1217076" y="176880"/>
                  </a:lnTo>
                  <a:lnTo>
                    <a:pt x="1164159" y="169192"/>
                  </a:lnTo>
                  <a:lnTo>
                    <a:pt x="1106851" y="161887"/>
                  </a:lnTo>
                  <a:lnTo>
                    <a:pt x="1045777" y="154909"/>
                  </a:lnTo>
                  <a:lnTo>
                    <a:pt x="981567" y="148205"/>
                  </a:lnTo>
                  <a:lnTo>
                    <a:pt x="914846" y="141719"/>
                  </a:lnTo>
                  <a:lnTo>
                    <a:pt x="846243" y="135396"/>
                  </a:lnTo>
                  <a:lnTo>
                    <a:pt x="776385" y="129183"/>
                  </a:lnTo>
                  <a:lnTo>
                    <a:pt x="705899" y="123024"/>
                  </a:lnTo>
                  <a:lnTo>
                    <a:pt x="635414" y="116865"/>
                  </a:lnTo>
                  <a:lnTo>
                    <a:pt x="565556" y="110650"/>
                  </a:lnTo>
                  <a:lnTo>
                    <a:pt x="496953" y="104327"/>
                  </a:lnTo>
                  <a:lnTo>
                    <a:pt x="430232" y="97838"/>
                  </a:lnTo>
                  <a:lnTo>
                    <a:pt x="366022" y="91131"/>
                  </a:lnTo>
                  <a:lnTo>
                    <a:pt x="304948" y="84151"/>
                  </a:lnTo>
                  <a:lnTo>
                    <a:pt x="247640" y="76842"/>
                  </a:lnTo>
                  <a:lnTo>
                    <a:pt x="194723" y="69150"/>
                  </a:lnTo>
                  <a:lnTo>
                    <a:pt x="146827" y="61021"/>
                  </a:lnTo>
                  <a:lnTo>
                    <a:pt x="104577" y="52400"/>
                  </a:lnTo>
                  <a:lnTo>
                    <a:pt x="39530" y="33463"/>
                  </a:lnTo>
                  <a:lnTo>
                    <a:pt x="4601" y="11901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85D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3" name="Google Shape;1153;p97"/>
            <p:cNvSpPr/>
            <p:nvPr/>
          </p:nvSpPr>
          <p:spPr>
            <a:xfrm>
              <a:off x="4523075" y="1621875"/>
              <a:ext cx="3754754" cy="1503045"/>
            </a:xfrm>
            <a:custGeom>
              <a:avLst/>
              <a:gdLst/>
              <a:ahLst/>
              <a:cxnLst/>
              <a:rect l="l" t="t" r="r" b="b"/>
              <a:pathLst>
                <a:path w="3754754" h="1503045" extrusionOk="0">
                  <a:moveTo>
                    <a:pt x="3754199" y="1502999"/>
                  </a:moveTo>
                  <a:lnTo>
                    <a:pt x="0" y="1502999"/>
                  </a:lnTo>
                  <a:lnTo>
                    <a:pt x="0" y="0"/>
                  </a:lnTo>
                  <a:lnTo>
                    <a:pt x="3754199" y="0"/>
                  </a:lnTo>
                  <a:lnTo>
                    <a:pt x="3754199" y="1502999"/>
                  </a:lnTo>
                  <a:close/>
                </a:path>
              </a:pathLst>
            </a:custGeom>
            <a:solidFill>
              <a:srgbClr val="FFE4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4" name="Google Shape;1154;p97"/>
            <p:cNvSpPr/>
            <p:nvPr/>
          </p:nvSpPr>
          <p:spPr>
            <a:xfrm>
              <a:off x="3701125" y="2142625"/>
              <a:ext cx="765175" cy="229235"/>
            </a:xfrm>
            <a:custGeom>
              <a:avLst/>
              <a:gdLst/>
              <a:ahLst/>
              <a:cxnLst/>
              <a:rect l="l" t="t" r="r" b="b"/>
              <a:pathLst>
                <a:path w="765175" h="229235" extrusionOk="0">
                  <a:moveTo>
                    <a:pt x="0" y="0"/>
                  </a:moveTo>
                  <a:lnTo>
                    <a:pt x="64831" y="2056"/>
                  </a:lnTo>
                  <a:lnTo>
                    <a:pt x="122897" y="7911"/>
                  </a:lnTo>
                  <a:lnTo>
                    <a:pt x="175043" y="17088"/>
                  </a:lnTo>
                  <a:lnTo>
                    <a:pt x="222116" y="29114"/>
                  </a:lnTo>
                  <a:lnTo>
                    <a:pt x="264961" y="43513"/>
                  </a:lnTo>
                  <a:lnTo>
                    <a:pt x="304423" y="59811"/>
                  </a:lnTo>
                  <a:lnTo>
                    <a:pt x="341349" y="77532"/>
                  </a:lnTo>
                  <a:lnTo>
                    <a:pt x="376584" y="96204"/>
                  </a:lnTo>
                  <a:lnTo>
                    <a:pt x="410975" y="115349"/>
                  </a:lnTo>
                  <a:lnTo>
                    <a:pt x="449707" y="136865"/>
                  </a:lnTo>
                  <a:lnTo>
                    <a:pt x="489645" y="157705"/>
                  </a:lnTo>
                  <a:lnTo>
                    <a:pt x="531992" y="177192"/>
                  </a:lnTo>
                  <a:lnTo>
                    <a:pt x="577951" y="194653"/>
                  </a:lnTo>
                  <a:lnTo>
                    <a:pt x="628728" y="209409"/>
                  </a:lnTo>
                  <a:lnTo>
                    <a:pt x="685526" y="220787"/>
                  </a:lnTo>
                  <a:lnTo>
                    <a:pt x="732799" y="226695"/>
                  </a:lnTo>
                  <a:lnTo>
                    <a:pt x="758119" y="228705"/>
                  </a:lnTo>
                  <a:lnTo>
                    <a:pt x="764872" y="229109"/>
                  </a:lnTo>
                </a:path>
              </a:pathLst>
            </a:custGeom>
            <a:noFill/>
            <a:ln w="9525" cap="flat" cmpd="sng">
              <a:solidFill>
                <a:srgbClr val="685D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5" name="Google Shape;1155;p97"/>
            <p:cNvSpPr/>
            <p:nvPr/>
          </p:nvSpPr>
          <p:spPr>
            <a:xfrm>
              <a:off x="4465559" y="235600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 extrusionOk="0">
                  <a:moveTo>
                    <a:pt x="0" y="31453"/>
                  </a:moveTo>
                  <a:lnTo>
                    <a:pt x="875" y="0"/>
                  </a:lnTo>
                  <a:lnTo>
                    <a:pt x="43646" y="16929"/>
                  </a:lnTo>
                  <a:lnTo>
                    <a:pt x="0" y="31453"/>
                  </a:lnTo>
                  <a:close/>
                </a:path>
              </a:pathLst>
            </a:custGeom>
            <a:solidFill>
              <a:srgbClr val="685D4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6" name="Google Shape;1156;p97"/>
            <p:cNvSpPr/>
            <p:nvPr/>
          </p:nvSpPr>
          <p:spPr>
            <a:xfrm>
              <a:off x="4465559" y="235600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 extrusionOk="0">
                  <a:moveTo>
                    <a:pt x="0" y="31453"/>
                  </a:moveTo>
                  <a:lnTo>
                    <a:pt x="43646" y="16929"/>
                  </a:lnTo>
                  <a:lnTo>
                    <a:pt x="875" y="0"/>
                  </a:lnTo>
                  <a:lnTo>
                    <a:pt x="0" y="31453"/>
                  </a:lnTo>
                  <a:close/>
                </a:path>
              </a:pathLst>
            </a:custGeom>
            <a:noFill/>
            <a:ln w="9525" cap="flat" cmpd="sng">
              <a:solidFill>
                <a:srgbClr val="685D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7" name="Google Shape;1157;p97"/>
            <p:cNvSpPr/>
            <p:nvPr/>
          </p:nvSpPr>
          <p:spPr>
            <a:xfrm>
              <a:off x="2918082" y="3235573"/>
              <a:ext cx="2240915" cy="195580"/>
            </a:xfrm>
            <a:custGeom>
              <a:avLst/>
              <a:gdLst/>
              <a:ahLst/>
              <a:cxnLst/>
              <a:rect l="l" t="t" r="r" b="b"/>
              <a:pathLst>
                <a:path w="2240915" h="195579" extrusionOk="0">
                  <a:moveTo>
                    <a:pt x="2240742" y="195576"/>
                  </a:moveTo>
                  <a:lnTo>
                    <a:pt x="2195663" y="169956"/>
                  </a:lnTo>
                  <a:lnTo>
                    <a:pt x="2142297" y="158644"/>
                  </a:lnTo>
                  <a:lnTo>
                    <a:pt x="2071031" y="148201"/>
                  </a:lnTo>
                  <a:lnTo>
                    <a:pt x="2029308" y="143275"/>
                  </a:lnTo>
                  <a:lnTo>
                    <a:pt x="1983855" y="138530"/>
                  </a:lnTo>
                  <a:lnTo>
                    <a:pt x="1934922" y="133954"/>
                  </a:lnTo>
                  <a:lnTo>
                    <a:pt x="1882758" y="129535"/>
                  </a:lnTo>
                  <a:lnTo>
                    <a:pt x="1827610" y="125260"/>
                  </a:lnTo>
                  <a:lnTo>
                    <a:pt x="1769728" y="121119"/>
                  </a:lnTo>
                  <a:lnTo>
                    <a:pt x="1709359" y="117097"/>
                  </a:lnTo>
                  <a:lnTo>
                    <a:pt x="1646753" y="113185"/>
                  </a:lnTo>
                  <a:lnTo>
                    <a:pt x="1582159" y="109369"/>
                  </a:lnTo>
                  <a:lnTo>
                    <a:pt x="1515824" y="105637"/>
                  </a:lnTo>
                  <a:lnTo>
                    <a:pt x="1447997" y="101977"/>
                  </a:lnTo>
                  <a:lnTo>
                    <a:pt x="1378928" y="98377"/>
                  </a:lnTo>
                  <a:lnTo>
                    <a:pt x="1308864" y="94826"/>
                  </a:lnTo>
                  <a:lnTo>
                    <a:pt x="1238055" y="91310"/>
                  </a:lnTo>
                  <a:lnTo>
                    <a:pt x="1166748" y="87818"/>
                  </a:lnTo>
                  <a:lnTo>
                    <a:pt x="1095192" y="84338"/>
                  </a:lnTo>
                  <a:lnTo>
                    <a:pt x="1041512" y="81729"/>
                  </a:lnTo>
                  <a:lnTo>
                    <a:pt x="987937" y="79114"/>
                  </a:lnTo>
                  <a:lnTo>
                    <a:pt x="934571" y="76489"/>
                  </a:lnTo>
                  <a:lnTo>
                    <a:pt x="881520" y="73848"/>
                  </a:lnTo>
                  <a:lnTo>
                    <a:pt x="828889" y="71187"/>
                  </a:lnTo>
                  <a:lnTo>
                    <a:pt x="776782" y="68500"/>
                  </a:lnTo>
                  <a:lnTo>
                    <a:pt x="725304" y="65783"/>
                  </a:lnTo>
                  <a:lnTo>
                    <a:pt x="674561" y="63030"/>
                  </a:lnTo>
                  <a:lnTo>
                    <a:pt x="624656" y="60235"/>
                  </a:lnTo>
                  <a:lnTo>
                    <a:pt x="575695" y="57395"/>
                  </a:lnTo>
                  <a:lnTo>
                    <a:pt x="527784" y="54504"/>
                  </a:lnTo>
                  <a:lnTo>
                    <a:pt x="481025" y="51556"/>
                  </a:lnTo>
                  <a:lnTo>
                    <a:pt x="435526" y="48548"/>
                  </a:lnTo>
                  <a:lnTo>
                    <a:pt x="391389" y="45473"/>
                  </a:lnTo>
                  <a:lnTo>
                    <a:pt x="348721" y="42326"/>
                  </a:lnTo>
                  <a:lnTo>
                    <a:pt x="307627" y="39103"/>
                  </a:lnTo>
                  <a:lnTo>
                    <a:pt x="245409" y="33775"/>
                  </a:lnTo>
                  <a:lnTo>
                    <a:pt x="187917" y="28216"/>
                  </a:lnTo>
                  <a:lnTo>
                    <a:pt x="135579" y="22407"/>
                  </a:lnTo>
                  <a:lnTo>
                    <a:pt x="88827" y="16327"/>
                  </a:lnTo>
                  <a:lnTo>
                    <a:pt x="48088" y="9954"/>
                  </a:lnTo>
                  <a:lnTo>
                    <a:pt x="6276" y="1545"/>
                  </a:lnTo>
                  <a:lnTo>
                    <a:pt x="1800" y="458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85D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8" name="Google Shape;1158;p97"/>
            <p:cNvSpPr/>
            <p:nvPr/>
          </p:nvSpPr>
          <p:spPr>
            <a:xfrm>
              <a:off x="2879994" y="3215134"/>
              <a:ext cx="45720" cy="34925"/>
            </a:xfrm>
            <a:custGeom>
              <a:avLst/>
              <a:gdLst/>
              <a:ahLst/>
              <a:cxnLst/>
              <a:rect l="l" t="t" r="r" b="b"/>
              <a:pathLst>
                <a:path w="45719" h="34925" extrusionOk="0">
                  <a:moveTo>
                    <a:pt x="30648" y="34301"/>
                  </a:moveTo>
                  <a:lnTo>
                    <a:pt x="0" y="0"/>
                  </a:lnTo>
                  <a:lnTo>
                    <a:pt x="45526" y="6576"/>
                  </a:lnTo>
                  <a:lnTo>
                    <a:pt x="30648" y="34301"/>
                  </a:lnTo>
                  <a:close/>
                </a:path>
              </a:pathLst>
            </a:custGeom>
            <a:solidFill>
              <a:srgbClr val="685D4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9" name="Google Shape;1159;p97"/>
            <p:cNvSpPr/>
            <p:nvPr/>
          </p:nvSpPr>
          <p:spPr>
            <a:xfrm>
              <a:off x="2879994" y="3215134"/>
              <a:ext cx="45720" cy="34925"/>
            </a:xfrm>
            <a:custGeom>
              <a:avLst/>
              <a:gdLst/>
              <a:ahLst/>
              <a:cxnLst/>
              <a:rect l="l" t="t" r="r" b="b"/>
              <a:pathLst>
                <a:path w="45719" h="34925" extrusionOk="0">
                  <a:moveTo>
                    <a:pt x="45526" y="6576"/>
                  </a:moveTo>
                  <a:lnTo>
                    <a:pt x="0" y="0"/>
                  </a:lnTo>
                  <a:lnTo>
                    <a:pt x="30648" y="34301"/>
                  </a:lnTo>
                  <a:lnTo>
                    <a:pt x="45526" y="6576"/>
                  </a:lnTo>
                  <a:close/>
                </a:path>
              </a:pathLst>
            </a:custGeom>
            <a:noFill/>
            <a:ln w="9525" cap="flat" cmpd="sng">
              <a:solidFill>
                <a:srgbClr val="685D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160" name="Google Shape;1160;p97"/>
          <p:cNvSpPr txBox="1"/>
          <p:nvPr/>
        </p:nvSpPr>
        <p:spPr>
          <a:xfrm>
            <a:off x="4294474" y="1621873"/>
            <a:ext cx="3768456" cy="1542029"/>
          </a:xfrm>
          <a:prstGeom prst="rect">
            <a:avLst/>
          </a:prstGeom>
          <a:noFill/>
          <a:ln w="9525" cap="flat" cmpd="sng">
            <a:solidFill>
              <a:srgbClr val="685D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78725" rIns="0" bIns="0" anchor="t" anchorCtr="0">
            <a:spAutoFit/>
          </a:bodyPr>
          <a:lstStyle/>
          <a:p>
            <a:pPr marL="8572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 dirty="0">
                <a:latin typeface="Trebuchet MS"/>
                <a:ea typeface="Trebuchet MS"/>
                <a:cs typeface="Trebuchet MS"/>
                <a:sym typeface="Trebuchet MS"/>
              </a:rPr>
              <a:t>Deployment</a:t>
            </a: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0" algn="ctr" rtl="0">
              <a:lnSpc>
                <a:spcPct val="100000"/>
              </a:lnSpc>
              <a:spcBef>
                <a:spcPts val="925"/>
              </a:spcBef>
              <a:spcAft>
                <a:spcPts val="0"/>
              </a:spcAft>
              <a:buNone/>
            </a:pPr>
            <a:r>
              <a:rPr lang="it" sz="1000" dirty="0">
                <a:latin typeface="Trebuchet MS"/>
                <a:ea typeface="Trebuchet MS"/>
                <a:cs typeface="Trebuchet MS"/>
                <a:sym typeface="Trebuchet MS"/>
              </a:rPr>
              <a:t>Cluster service</a:t>
            </a:r>
            <a:endParaRPr sz="10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endParaRPr sz="125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1696720" marR="123126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dirty="0">
                <a:latin typeface="Trebuchet MS"/>
                <a:ea typeface="Trebuchet MS"/>
                <a:cs typeface="Trebuchet MS"/>
                <a:sym typeface="Trebuchet MS"/>
              </a:rPr>
              <a:t>Single Machines (IoT,  web server, ...)</a:t>
            </a:r>
            <a:endParaRPr sz="10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161" name="Google Shape;1161;p97"/>
          <p:cNvGrpSpPr/>
          <p:nvPr/>
        </p:nvGrpSpPr>
        <p:grpSpPr>
          <a:xfrm>
            <a:off x="1934724" y="1654375"/>
            <a:ext cx="5991225" cy="2417489"/>
            <a:chOff x="2163324" y="1654375"/>
            <a:chExt cx="5991225" cy="2417489"/>
          </a:xfrm>
        </p:grpSpPr>
        <p:pic>
          <p:nvPicPr>
            <p:cNvPr id="1162" name="Google Shape;1162;p9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688129" y="2088552"/>
              <a:ext cx="821999" cy="7274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3" name="Google Shape;1163;p9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356400" y="1654375"/>
              <a:ext cx="758383" cy="671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4" name="Google Shape;1164;p97"/>
            <p:cNvSpPr/>
            <p:nvPr/>
          </p:nvSpPr>
          <p:spPr>
            <a:xfrm>
              <a:off x="5510024" y="2072369"/>
              <a:ext cx="485775" cy="380365"/>
            </a:xfrm>
            <a:custGeom>
              <a:avLst/>
              <a:gdLst/>
              <a:ahLst/>
              <a:cxnLst/>
              <a:rect l="l" t="t" r="r" b="b"/>
              <a:pathLst>
                <a:path w="485775" h="380364" extrusionOk="0">
                  <a:moveTo>
                    <a:pt x="0" y="379855"/>
                  </a:moveTo>
                  <a:lnTo>
                    <a:pt x="54130" y="374227"/>
                  </a:lnTo>
                  <a:lnTo>
                    <a:pt x="101149" y="358468"/>
                  </a:lnTo>
                  <a:lnTo>
                    <a:pt x="142241" y="334266"/>
                  </a:lnTo>
                  <a:lnTo>
                    <a:pt x="178592" y="303311"/>
                  </a:lnTo>
                  <a:lnTo>
                    <a:pt x="211387" y="267290"/>
                  </a:lnTo>
                  <a:lnTo>
                    <a:pt x="241811" y="227892"/>
                  </a:lnTo>
                  <a:lnTo>
                    <a:pt x="271049" y="186805"/>
                  </a:lnTo>
                  <a:lnTo>
                    <a:pt x="296593" y="150797"/>
                  </a:lnTo>
                  <a:lnTo>
                    <a:pt x="322930" y="115920"/>
                  </a:lnTo>
                  <a:lnTo>
                    <a:pt x="350856" y="83305"/>
                  </a:lnTo>
                  <a:lnTo>
                    <a:pt x="381163" y="54083"/>
                  </a:lnTo>
                  <a:lnTo>
                    <a:pt x="414648" y="29387"/>
                  </a:lnTo>
                  <a:lnTo>
                    <a:pt x="452102" y="10345"/>
                  </a:lnTo>
                  <a:lnTo>
                    <a:pt x="472567" y="3299"/>
                  </a:lnTo>
                  <a:lnTo>
                    <a:pt x="476082" y="2274"/>
                  </a:lnTo>
                  <a:lnTo>
                    <a:pt x="479651" y="1326"/>
                  </a:lnTo>
                  <a:lnTo>
                    <a:pt x="483277" y="457"/>
                  </a:lnTo>
                  <a:lnTo>
                    <a:pt x="485292" y="0"/>
                  </a:lnTo>
                </a:path>
              </a:pathLst>
            </a:custGeom>
            <a:noFill/>
            <a:ln w="9525" cap="flat" cmpd="sng">
              <a:solidFill>
                <a:srgbClr val="685D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5" name="Google Shape;1165;p97"/>
            <p:cNvSpPr/>
            <p:nvPr/>
          </p:nvSpPr>
          <p:spPr>
            <a:xfrm>
              <a:off x="5993597" y="2056730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 extrusionOk="0">
                  <a:moveTo>
                    <a:pt x="3437" y="31276"/>
                  </a:moveTo>
                  <a:lnTo>
                    <a:pt x="0" y="0"/>
                  </a:lnTo>
                  <a:lnTo>
                    <a:pt x="44685" y="10915"/>
                  </a:lnTo>
                  <a:lnTo>
                    <a:pt x="3437" y="31276"/>
                  </a:lnTo>
                  <a:close/>
                </a:path>
              </a:pathLst>
            </a:custGeom>
            <a:solidFill>
              <a:srgbClr val="685D4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6" name="Google Shape;1166;p97"/>
            <p:cNvSpPr/>
            <p:nvPr/>
          </p:nvSpPr>
          <p:spPr>
            <a:xfrm>
              <a:off x="5993597" y="2056730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 extrusionOk="0">
                  <a:moveTo>
                    <a:pt x="3437" y="31276"/>
                  </a:moveTo>
                  <a:lnTo>
                    <a:pt x="44685" y="10915"/>
                  </a:lnTo>
                  <a:lnTo>
                    <a:pt x="0" y="0"/>
                  </a:lnTo>
                  <a:lnTo>
                    <a:pt x="3437" y="31276"/>
                  </a:lnTo>
                  <a:close/>
                </a:path>
              </a:pathLst>
            </a:custGeom>
            <a:noFill/>
            <a:ln w="9525" cap="flat" cmpd="sng">
              <a:solidFill>
                <a:srgbClr val="685D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1167" name="Google Shape;1167;p9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358674" y="2384549"/>
              <a:ext cx="758370" cy="6711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8" name="Google Shape;1168;p97"/>
            <p:cNvSpPr/>
            <p:nvPr/>
          </p:nvSpPr>
          <p:spPr>
            <a:xfrm>
              <a:off x="5510128" y="2452283"/>
              <a:ext cx="567690" cy="118110"/>
            </a:xfrm>
            <a:custGeom>
              <a:avLst/>
              <a:gdLst/>
              <a:ahLst/>
              <a:cxnLst/>
              <a:rect l="l" t="t" r="r" b="b"/>
              <a:pathLst>
                <a:path w="567689" h="118110" extrusionOk="0">
                  <a:moveTo>
                    <a:pt x="0" y="0"/>
                  </a:moveTo>
                  <a:lnTo>
                    <a:pt x="71917" y="2349"/>
                  </a:lnTo>
                  <a:lnTo>
                    <a:pt x="132992" y="8844"/>
                  </a:lnTo>
                  <a:lnTo>
                    <a:pt x="185393" y="18656"/>
                  </a:lnTo>
                  <a:lnTo>
                    <a:pt x="231290" y="30955"/>
                  </a:lnTo>
                  <a:lnTo>
                    <a:pt x="272853" y="44913"/>
                  </a:lnTo>
                  <a:lnTo>
                    <a:pt x="312249" y="59699"/>
                  </a:lnTo>
                  <a:lnTo>
                    <a:pt x="341681" y="70835"/>
                  </a:lnTo>
                  <a:lnTo>
                    <a:pt x="372030" y="81621"/>
                  </a:lnTo>
                  <a:lnTo>
                    <a:pt x="439137" y="100743"/>
                  </a:lnTo>
                  <a:lnTo>
                    <a:pt x="477724" y="108381"/>
                  </a:lnTo>
                  <a:lnTo>
                    <a:pt x="520888" y="114269"/>
                  </a:lnTo>
                  <a:lnTo>
                    <a:pt x="544471" y="116448"/>
                  </a:lnTo>
                  <a:lnTo>
                    <a:pt x="548522" y="116765"/>
                  </a:lnTo>
                  <a:lnTo>
                    <a:pt x="552635" y="117058"/>
                  </a:lnTo>
                  <a:lnTo>
                    <a:pt x="556813" y="117327"/>
                  </a:lnTo>
                  <a:lnTo>
                    <a:pt x="558902" y="117461"/>
                  </a:lnTo>
                  <a:lnTo>
                    <a:pt x="561007" y="117590"/>
                  </a:lnTo>
                  <a:lnTo>
                    <a:pt x="563128" y="117711"/>
                  </a:lnTo>
                  <a:lnTo>
                    <a:pt x="567468" y="117946"/>
                  </a:lnTo>
                </a:path>
              </a:pathLst>
            </a:custGeom>
            <a:noFill/>
            <a:ln w="9525" cap="flat" cmpd="sng">
              <a:solidFill>
                <a:srgbClr val="685D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9" name="Google Shape;1169;p97"/>
            <p:cNvSpPr/>
            <p:nvPr/>
          </p:nvSpPr>
          <p:spPr>
            <a:xfrm>
              <a:off x="6077197" y="255450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 extrusionOk="0">
                  <a:moveTo>
                    <a:pt x="0" y="31455"/>
                  </a:moveTo>
                  <a:lnTo>
                    <a:pt x="799" y="0"/>
                  </a:lnTo>
                  <a:lnTo>
                    <a:pt x="43611" y="16826"/>
                  </a:lnTo>
                  <a:lnTo>
                    <a:pt x="0" y="31455"/>
                  </a:lnTo>
                  <a:close/>
                </a:path>
              </a:pathLst>
            </a:custGeom>
            <a:solidFill>
              <a:srgbClr val="685D4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0" name="Google Shape;1170;p97"/>
            <p:cNvSpPr/>
            <p:nvPr/>
          </p:nvSpPr>
          <p:spPr>
            <a:xfrm>
              <a:off x="6077197" y="255450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 extrusionOk="0">
                  <a:moveTo>
                    <a:pt x="0" y="31455"/>
                  </a:moveTo>
                  <a:lnTo>
                    <a:pt x="43611" y="16826"/>
                  </a:lnTo>
                  <a:lnTo>
                    <a:pt x="799" y="0"/>
                  </a:lnTo>
                  <a:lnTo>
                    <a:pt x="0" y="31455"/>
                  </a:lnTo>
                  <a:close/>
                </a:path>
              </a:pathLst>
            </a:custGeom>
            <a:noFill/>
            <a:ln w="9525" cap="flat" cmpd="sng">
              <a:solidFill>
                <a:srgbClr val="685D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1" name="Google Shape;1171;p97"/>
            <p:cNvSpPr/>
            <p:nvPr/>
          </p:nvSpPr>
          <p:spPr>
            <a:xfrm>
              <a:off x="5158824" y="3167997"/>
              <a:ext cx="1203960" cy="263525"/>
            </a:xfrm>
            <a:custGeom>
              <a:avLst/>
              <a:gdLst/>
              <a:ahLst/>
              <a:cxnLst/>
              <a:rect l="l" t="t" r="r" b="b"/>
              <a:pathLst>
                <a:path w="1203960" h="263525" extrusionOk="0">
                  <a:moveTo>
                    <a:pt x="0" y="263152"/>
                  </a:moveTo>
                  <a:lnTo>
                    <a:pt x="39698" y="218826"/>
                  </a:lnTo>
                  <a:lnTo>
                    <a:pt x="104618" y="194020"/>
                  </a:lnTo>
                  <a:lnTo>
                    <a:pt x="146579" y="182789"/>
                  </a:lnTo>
                  <a:lnTo>
                    <a:pt x="193968" y="172227"/>
                  </a:lnTo>
                  <a:lnTo>
                    <a:pt x="246108" y="162252"/>
                  </a:lnTo>
                  <a:lnTo>
                    <a:pt x="302319" y="152778"/>
                  </a:lnTo>
                  <a:lnTo>
                    <a:pt x="361924" y="143723"/>
                  </a:lnTo>
                  <a:lnTo>
                    <a:pt x="424243" y="135003"/>
                  </a:lnTo>
                  <a:lnTo>
                    <a:pt x="488597" y="126534"/>
                  </a:lnTo>
                  <a:lnTo>
                    <a:pt x="554309" y="118232"/>
                  </a:lnTo>
                  <a:lnTo>
                    <a:pt x="620699" y="110014"/>
                  </a:lnTo>
                  <a:lnTo>
                    <a:pt x="678814" y="102825"/>
                  </a:lnTo>
                  <a:lnTo>
                    <a:pt x="736475" y="95581"/>
                  </a:lnTo>
                  <a:lnTo>
                    <a:pt x="793226" y="88224"/>
                  </a:lnTo>
                  <a:lnTo>
                    <a:pt x="848613" y="80699"/>
                  </a:lnTo>
                  <a:lnTo>
                    <a:pt x="902181" y="72949"/>
                  </a:lnTo>
                  <a:lnTo>
                    <a:pt x="953477" y="64919"/>
                  </a:lnTo>
                  <a:lnTo>
                    <a:pt x="1002045" y="56552"/>
                  </a:lnTo>
                  <a:lnTo>
                    <a:pt x="1047431" y="47793"/>
                  </a:lnTo>
                  <a:lnTo>
                    <a:pt x="1089180" y="38585"/>
                  </a:lnTo>
                  <a:lnTo>
                    <a:pt x="1126837" y="28872"/>
                  </a:lnTo>
                  <a:lnTo>
                    <a:pt x="1188058" y="7707"/>
                  </a:lnTo>
                  <a:lnTo>
                    <a:pt x="1202885" y="562"/>
                  </a:lnTo>
                  <a:lnTo>
                    <a:pt x="1203924" y="0"/>
                  </a:lnTo>
                </a:path>
              </a:pathLst>
            </a:custGeom>
            <a:noFill/>
            <a:ln w="9525" cap="flat" cmpd="sng">
              <a:solidFill>
                <a:srgbClr val="685D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2" name="Google Shape;1172;p97"/>
            <p:cNvSpPr/>
            <p:nvPr/>
          </p:nvSpPr>
          <p:spPr>
            <a:xfrm>
              <a:off x="6350871" y="3135362"/>
              <a:ext cx="40640" cy="43180"/>
            </a:xfrm>
            <a:custGeom>
              <a:avLst/>
              <a:gdLst/>
              <a:ahLst/>
              <a:cxnLst/>
              <a:rect l="l" t="t" r="r" b="b"/>
              <a:pathLst>
                <a:path w="40639" h="43180" extrusionOk="0">
                  <a:moveTo>
                    <a:pt x="23756" y="42951"/>
                  </a:moveTo>
                  <a:lnTo>
                    <a:pt x="0" y="22318"/>
                  </a:lnTo>
                  <a:lnTo>
                    <a:pt x="40222" y="0"/>
                  </a:lnTo>
                  <a:lnTo>
                    <a:pt x="23756" y="42951"/>
                  </a:lnTo>
                  <a:close/>
                </a:path>
              </a:pathLst>
            </a:custGeom>
            <a:solidFill>
              <a:srgbClr val="685D4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3" name="Google Shape;1173;p97"/>
            <p:cNvSpPr/>
            <p:nvPr/>
          </p:nvSpPr>
          <p:spPr>
            <a:xfrm>
              <a:off x="6350871" y="3135362"/>
              <a:ext cx="40640" cy="43180"/>
            </a:xfrm>
            <a:custGeom>
              <a:avLst/>
              <a:gdLst/>
              <a:ahLst/>
              <a:cxnLst/>
              <a:rect l="l" t="t" r="r" b="b"/>
              <a:pathLst>
                <a:path w="40639" h="43180" extrusionOk="0">
                  <a:moveTo>
                    <a:pt x="23756" y="42951"/>
                  </a:moveTo>
                  <a:lnTo>
                    <a:pt x="40222" y="0"/>
                  </a:lnTo>
                  <a:lnTo>
                    <a:pt x="0" y="22318"/>
                  </a:lnTo>
                  <a:lnTo>
                    <a:pt x="23756" y="42951"/>
                  </a:lnTo>
                  <a:close/>
                </a:path>
              </a:pathLst>
            </a:custGeom>
            <a:noFill/>
            <a:ln w="9525" cap="flat" cmpd="sng">
              <a:solidFill>
                <a:srgbClr val="685D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4" name="Google Shape;1174;p97"/>
            <p:cNvSpPr/>
            <p:nvPr/>
          </p:nvSpPr>
          <p:spPr>
            <a:xfrm>
              <a:off x="2163324" y="3431149"/>
              <a:ext cx="5991225" cy="640715"/>
            </a:xfrm>
            <a:custGeom>
              <a:avLst/>
              <a:gdLst/>
              <a:ahLst/>
              <a:cxnLst/>
              <a:rect l="l" t="t" r="r" b="b"/>
              <a:pathLst>
                <a:path w="5991225" h="640714" extrusionOk="0">
                  <a:moveTo>
                    <a:pt x="5990999" y="640199"/>
                  </a:moveTo>
                  <a:lnTo>
                    <a:pt x="0" y="640199"/>
                  </a:lnTo>
                  <a:lnTo>
                    <a:pt x="0" y="0"/>
                  </a:lnTo>
                  <a:lnTo>
                    <a:pt x="5990999" y="0"/>
                  </a:lnTo>
                  <a:lnTo>
                    <a:pt x="5990999" y="640199"/>
                  </a:lnTo>
                  <a:close/>
                </a:path>
              </a:pathLst>
            </a:custGeom>
            <a:solidFill>
              <a:srgbClr val="B3A77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175" name="Google Shape;1175;p97"/>
          <p:cNvSpPr txBox="1"/>
          <p:nvPr/>
        </p:nvSpPr>
        <p:spPr>
          <a:xfrm>
            <a:off x="1934724" y="3431149"/>
            <a:ext cx="5991300" cy="640800"/>
          </a:xfrm>
          <a:prstGeom prst="rect">
            <a:avLst/>
          </a:prstGeom>
          <a:noFill/>
          <a:ln w="9525" cap="flat" cmpd="sng">
            <a:solidFill>
              <a:srgbClr val="685D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4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572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Trebuchet MS"/>
                <a:ea typeface="Trebuchet MS"/>
                <a:cs typeface="Trebuchet MS"/>
                <a:sym typeface="Trebuchet MS"/>
              </a:rPr>
              <a:t>Data acquisition and storage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6" name="Google Shape;1176;p97"/>
          <p:cNvSpPr txBox="1"/>
          <p:nvPr/>
        </p:nvSpPr>
        <p:spPr>
          <a:xfrm>
            <a:off x="4092924" y="3531142"/>
            <a:ext cx="916800" cy="18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685D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0775" rIns="0" bIns="0" anchor="t" anchorCtr="0">
            <a:spAutoFit/>
          </a:bodyPr>
          <a:lstStyle/>
          <a:p>
            <a:pPr marL="8572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Trebuchet MS"/>
                <a:ea typeface="Trebuchet MS"/>
                <a:cs typeface="Trebuchet MS"/>
                <a:sym typeface="Trebuchet MS"/>
              </a:rPr>
              <a:t>NoSQL DB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7" name="Google Shape;1177;p97"/>
          <p:cNvSpPr txBox="1"/>
          <p:nvPr/>
        </p:nvSpPr>
        <p:spPr>
          <a:xfrm>
            <a:off x="5268182" y="3531142"/>
            <a:ext cx="916800" cy="18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685D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0775" rIns="0" bIns="0" anchor="t" anchorCtr="0">
            <a:spAutoFit/>
          </a:bodyPr>
          <a:lstStyle/>
          <a:p>
            <a:pPr marL="850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Trebuchet MS"/>
                <a:ea typeface="Trebuchet MS"/>
                <a:cs typeface="Trebuchet MS"/>
                <a:sym typeface="Trebuchet MS"/>
              </a:rPr>
              <a:t>SQL DB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178" name="Google Shape;1178;p97"/>
          <p:cNvGrpSpPr/>
          <p:nvPr/>
        </p:nvGrpSpPr>
        <p:grpSpPr>
          <a:xfrm>
            <a:off x="4401957" y="519548"/>
            <a:ext cx="3314504" cy="3499066"/>
            <a:chOff x="4589473" y="324225"/>
            <a:chExt cx="3743933" cy="3814528"/>
          </a:xfrm>
        </p:grpSpPr>
        <p:pic>
          <p:nvPicPr>
            <p:cNvPr id="1179" name="Google Shape;1179;p97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579218" y="3549941"/>
              <a:ext cx="754188" cy="5687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0" name="Google Shape;1180;p97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757485" y="3645422"/>
              <a:ext cx="754192" cy="3777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1" name="Google Shape;1181;p97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5736807" y="3849681"/>
              <a:ext cx="953138" cy="2890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2" name="Google Shape;1182;p97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4589473" y="3878690"/>
              <a:ext cx="1043532" cy="2310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3" name="Google Shape;1183;p97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6537144" y="423205"/>
              <a:ext cx="605479" cy="3703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4" name="Google Shape;1184;p97"/>
            <p:cNvSpPr/>
            <p:nvPr/>
          </p:nvSpPr>
          <p:spPr>
            <a:xfrm>
              <a:off x="4824325" y="324225"/>
              <a:ext cx="2663190" cy="1139825"/>
            </a:xfrm>
            <a:custGeom>
              <a:avLst/>
              <a:gdLst/>
              <a:ahLst/>
              <a:cxnLst/>
              <a:rect l="l" t="t" r="r" b="b"/>
              <a:pathLst>
                <a:path w="2663190" h="1139825" extrusionOk="0">
                  <a:moveTo>
                    <a:pt x="705086" y="1139569"/>
                  </a:moveTo>
                  <a:lnTo>
                    <a:pt x="660466" y="1139105"/>
                  </a:lnTo>
                  <a:lnTo>
                    <a:pt x="614514" y="1138021"/>
                  </a:lnTo>
                  <a:lnTo>
                    <a:pt x="567156" y="1136293"/>
                  </a:lnTo>
                  <a:lnTo>
                    <a:pt x="518319" y="1133894"/>
                  </a:lnTo>
                  <a:lnTo>
                    <a:pt x="467929" y="1130799"/>
                  </a:lnTo>
                  <a:lnTo>
                    <a:pt x="415910" y="1126985"/>
                  </a:lnTo>
                  <a:lnTo>
                    <a:pt x="362191" y="1122424"/>
                  </a:lnTo>
                  <a:lnTo>
                    <a:pt x="306696" y="1117092"/>
                  </a:lnTo>
                  <a:lnTo>
                    <a:pt x="249351" y="1110965"/>
                  </a:lnTo>
                  <a:lnTo>
                    <a:pt x="190083" y="1104016"/>
                  </a:lnTo>
                  <a:lnTo>
                    <a:pt x="128818" y="1096221"/>
                  </a:lnTo>
                  <a:lnTo>
                    <a:pt x="65481" y="1087554"/>
                  </a:lnTo>
                  <a:lnTo>
                    <a:pt x="0" y="1077991"/>
                  </a:lnTo>
                  <a:lnTo>
                    <a:pt x="0" y="0"/>
                  </a:lnTo>
                  <a:lnTo>
                    <a:pt x="2663171" y="0"/>
                  </a:lnTo>
                  <a:lnTo>
                    <a:pt x="2663171" y="925687"/>
                  </a:lnTo>
                  <a:lnTo>
                    <a:pt x="2597690" y="925977"/>
                  </a:lnTo>
                  <a:lnTo>
                    <a:pt x="2534353" y="926829"/>
                  </a:lnTo>
                  <a:lnTo>
                    <a:pt x="2473088" y="928219"/>
                  </a:lnTo>
                  <a:lnTo>
                    <a:pt x="2413820" y="930122"/>
                  </a:lnTo>
                  <a:lnTo>
                    <a:pt x="2356475" y="932511"/>
                  </a:lnTo>
                  <a:lnTo>
                    <a:pt x="2300980" y="935363"/>
                  </a:lnTo>
                  <a:lnTo>
                    <a:pt x="2247260" y="938651"/>
                  </a:lnTo>
                  <a:lnTo>
                    <a:pt x="2195242" y="942351"/>
                  </a:lnTo>
                  <a:lnTo>
                    <a:pt x="2144852" y="946438"/>
                  </a:lnTo>
                  <a:lnTo>
                    <a:pt x="2096014" y="950886"/>
                  </a:lnTo>
                  <a:lnTo>
                    <a:pt x="2048657" y="955670"/>
                  </a:lnTo>
                  <a:lnTo>
                    <a:pt x="2002705" y="960765"/>
                  </a:lnTo>
                  <a:lnTo>
                    <a:pt x="1958084" y="966146"/>
                  </a:lnTo>
                  <a:lnTo>
                    <a:pt x="1914721" y="971788"/>
                  </a:lnTo>
                  <a:lnTo>
                    <a:pt x="1872542" y="977666"/>
                  </a:lnTo>
                  <a:lnTo>
                    <a:pt x="1831473" y="983754"/>
                  </a:lnTo>
                  <a:lnTo>
                    <a:pt x="1791439" y="990027"/>
                  </a:lnTo>
                  <a:lnTo>
                    <a:pt x="1752367" y="996460"/>
                  </a:lnTo>
                  <a:lnTo>
                    <a:pt x="1714182" y="1003029"/>
                  </a:lnTo>
                  <a:lnTo>
                    <a:pt x="1640180" y="1016469"/>
                  </a:lnTo>
                  <a:lnTo>
                    <a:pt x="1568842" y="1030148"/>
                  </a:lnTo>
                  <a:lnTo>
                    <a:pt x="1499575" y="1043863"/>
                  </a:lnTo>
                  <a:lnTo>
                    <a:pt x="1465533" y="1050671"/>
                  </a:lnTo>
                  <a:lnTo>
                    <a:pt x="1431787" y="1057413"/>
                  </a:lnTo>
                  <a:lnTo>
                    <a:pt x="1364887" y="1070597"/>
                  </a:lnTo>
                  <a:lnTo>
                    <a:pt x="1298283" y="1083214"/>
                  </a:lnTo>
                  <a:lnTo>
                    <a:pt x="1231383" y="1095062"/>
                  </a:lnTo>
                  <a:lnTo>
                    <a:pt x="1163596" y="1105941"/>
                  </a:lnTo>
                  <a:lnTo>
                    <a:pt x="1094329" y="1115648"/>
                  </a:lnTo>
                  <a:lnTo>
                    <a:pt x="1022990" y="1123982"/>
                  </a:lnTo>
                  <a:lnTo>
                    <a:pt x="948989" y="1130743"/>
                  </a:lnTo>
                  <a:lnTo>
                    <a:pt x="910804" y="1133470"/>
                  </a:lnTo>
                  <a:lnTo>
                    <a:pt x="871732" y="1135728"/>
                  </a:lnTo>
                  <a:lnTo>
                    <a:pt x="831698" y="1137492"/>
                  </a:lnTo>
                  <a:lnTo>
                    <a:pt x="790629" y="1138737"/>
                  </a:lnTo>
                  <a:lnTo>
                    <a:pt x="748449" y="1139438"/>
                  </a:lnTo>
                  <a:lnTo>
                    <a:pt x="705086" y="1139569"/>
                  </a:lnTo>
                  <a:close/>
                </a:path>
              </a:pathLst>
            </a:custGeom>
            <a:solidFill>
              <a:srgbClr val="F9CB9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1185" name="Google Shape;1185;p97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6257983" y="884418"/>
              <a:ext cx="1060711" cy="3077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6" name="Google Shape;1186;p97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5298582" y="1047504"/>
              <a:ext cx="693839" cy="373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7" name="Google Shape;1187;p97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5027289" y="705183"/>
              <a:ext cx="747453" cy="3924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8" name="Google Shape;1188;p97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5250843" y="475623"/>
              <a:ext cx="900013" cy="24601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Esempio</a:t>
            </a:r>
            <a:endParaRPr lang="it-IT" dirty="0" err="1"/>
          </a:p>
        </p:txBody>
      </p:sp>
      <p:sp>
        <p:nvSpPr>
          <p:cNvPr id="118" name="Google Shape;118;p18"/>
          <p:cNvSpPr txBox="1"/>
          <p:nvPr/>
        </p:nvSpPr>
        <p:spPr>
          <a:xfrm>
            <a:off x="273603" y="848256"/>
            <a:ext cx="8596793" cy="4008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t" anchorCtr="0">
            <a:spAutoFit/>
          </a:bodyPr>
          <a:lstStyle/>
          <a:p>
            <a:pPr marL="285750" indent="-285750">
              <a:spcBef>
                <a:spcPts val="300"/>
              </a:spcBef>
              <a:buSzPts val="1400"/>
              <a:buFont typeface="Arial"/>
              <a:buChar char="•"/>
            </a:pPr>
            <a:r>
              <a:rPr lang="it-IT" sz="1500" dirty="0">
                <a:latin typeface="Calibri"/>
                <a:ea typeface="Calibri"/>
                <a:cs typeface="Calibri"/>
              </a:rPr>
              <a:t>Ma cosa succede se non conosco la legge</a:t>
            </a:r>
            <a:r>
              <a:rPr lang="en-GB" sz="1500" dirty="0">
                <a:latin typeface="Calibri"/>
                <a:ea typeface="Calibri"/>
                <a:cs typeface="Calibri"/>
              </a:rPr>
              <a:t> </a:t>
            </a:r>
            <a:r>
              <a:rPr lang="en-GB" sz="1500" dirty="0" err="1">
                <a:latin typeface="Calibri"/>
                <a:ea typeface="Calibri"/>
                <a:cs typeface="Calibri"/>
              </a:rPr>
              <a:t>dell'attrazione</a:t>
            </a:r>
            <a:r>
              <a:rPr lang="en-GB" sz="1500" dirty="0">
                <a:latin typeface="Calibri"/>
                <a:ea typeface="Calibri"/>
                <a:cs typeface="Calibri"/>
              </a:rPr>
              <a:t> </a:t>
            </a:r>
            <a:r>
              <a:rPr lang="en-GB" sz="1500" dirty="0" err="1">
                <a:latin typeface="Calibri"/>
                <a:ea typeface="Calibri"/>
                <a:cs typeface="Calibri"/>
              </a:rPr>
              <a:t>gravitazionale</a:t>
            </a:r>
            <a:r>
              <a:rPr lang="en-GB" sz="1500" dirty="0">
                <a:latin typeface="Calibri"/>
                <a:ea typeface="Calibri"/>
                <a:cs typeface="Calibri"/>
              </a:rPr>
              <a:t> e </a:t>
            </a:r>
            <a:r>
              <a:rPr lang="en-GB" sz="1500" dirty="0" err="1">
                <a:latin typeface="Calibri"/>
                <a:ea typeface="Calibri"/>
                <a:cs typeface="Calibri"/>
              </a:rPr>
              <a:t>voglio</a:t>
            </a:r>
            <a:r>
              <a:rPr lang="en-GB" sz="1500" dirty="0">
                <a:latin typeface="Calibri"/>
                <a:ea typeface="Calibri"/>
                <a:cs typeface="Calibri"/>
              </a:rPr>
              <a:t> </a:t>
            </a:r>
            <a:r>
              <a:rPr lang="en-GB" sz="1500" i="1" dirty="0" err="1">
                <a:latin typeface="Calibri"/>
                <a:ea typeface="Calibri"/>
                <a:cs typeface="Calibri"/>
              </a:rPr>
              <a:t>indurla</a:t>
            </a:r>
            <a:r>
              <a:rPr lang="en-GB" sz="1500" i="1" dirty="0">
                <a:latin typeface="Calibri"/>
                <a:ea typeface="Calibri"/>
                <a:cs typeface="Calibri"/>
              </a:rPr>
              <a:t> </a:t>
            </a:r>
            <a:r>
              <a:rPr lang="en-GB" sz="1500" dirty="0" err="1">
                <a:latin typeface="Calibri"/>
                <a:ea typeface="Calibri"/>
                <a:cs typeface="Calibri"/>
              </a:rPr>
              <a:t>dai</a:t>
            </a:r>
            <a:r>
              <a:rPr lang="en-GB" sz="1500" dirty="0">
                <a:latin typeface="Calibri"/>
                <a:ea typeface="Calibri"/>
                <a:cs typeface="Calibri"/>
              </a:rPr>
              <a:t> </a:t>
            </a:r>
            <a:r>
              <a:rPr lang="en-GB" sz="1500" dirty="0" err="1">
                <a:latin typeface="Calibri"/>
                <a:ea typeface="Calibri"/>
                <a:cs typeface="Calibri"/>
              </a:rPr>
              <a:t>dati</a:t>
            </a:r>
            <a:r>
              <a:rPr lang="en-GB" sz="1500" dirty="0">
                <a:latin typeface="Calibri"/>
                <a:ea typeface="Calibri"/>
                <a:cs typeface="Calibri"/>
              </a:rPr>
              <a:t>?</a:t>
            </a:r>
            <a:r>
              <a:rPr lang="it-IT" sz="1500" dirty="0">
                <a:latin typeface="Calibri"/>
                <a:ea typeface="Calibri"/>
                <a:cs typeface="Calibri"/>
              </a:rPr>
              <a:t> </a:t>
            </a:r>
          </a:p>
          <a:p>
            <a:pPr marL="285750" indent="-285750">
              <a:spcBef>
                <a:spcPts val="300"/>
              </a:spcBef>
              <a:buSzPts val="1400"/>
              <a:buFont typeface="Arial"/>
              <a:buChar char="•"/>
            </a:pPr>
            <a:r>
              <a:rPr lang="it-IT" sz="1500" dirty="0">
                <a:latin typeface="Calibri"/>
                <a:ea typeface="Calibri"/>
                <a:cs typeface="Calibri"/>
              </a:rPr>
              <a:t>Ovvero: mettiamoci nei panni di Newton e cerchiamo di capire come avviene il ragionamento </a:t>
            </a:r>
            <a:r>
              <a:rPr lang="it-IT" sz="1500" i="1" dirty="0">
                <a:latin typeface="Calibri"/>
                <a:ea typeface="Calibri"/>
                <a:cs typeface="Calibri"/>
              </a:rPr>
              <a:t>induttivo</a:t>
            </a:r>
            <a:r>
              <a:rPr lang="it-IT" sz="1500" dirty="0">
                <a:latin typeface="Calibri"/>
                <a:ea typeface="Calibri"/>
                <a:cs typeface="Calibri"/>
              </a:rPr>
              <a:t> che, partendo da un insieme di osservazioni empiriche, estrae una legge (modello) universale in grado di spiegare tali osservazioni </a:t>
            </a:r>
            <a:endParaRPr lang="en-US" sz="1500" dirty="0">
              <a:latin typeface="Calibri"/>
              <a:ea typeface="Calibri"/>
              <a:cs typeface="Calibri"/>
            </a:endParaRPr>
          </a:p>
          <a:p>
            <a:pPr marL="285750" indent="-285750">
              <a:spcBef>
                <a:spcPts val="300"/>
              </a:spcBef>
              <a:buSzPts val="1400"/>
              <a:buFont typeface="Arial"/>
              <a:buChar char="•"/>
            </a:pPr>
            <a:endParaRPr lang="it-IT" sz="1500" dirty="0">
              <a:latin typeface="Calibri"/>
              <a:ea typeface="Calibri"/>
              <a:cs typeface="Calibri"/>
            </a:endParaRPr>
          </a:p>
          <a:p>
            <a:pPr marL="285750" indent="-285750">
              <a:spcBef>
                <a:spcPts val="300"/>
              </a:spcBef>
              <a:buSzPts val="1400"/>
              <a:buFont typeface="Arial"/>
              <a:buChar char="•"/>
            </a:pPr>
            <a:r>
              <a:rPr lang="it-IT" sz="1500" dirty="0">
                <a:latin typeface="Calibri"/>
                <a:ea typeface="Calibri"/>
                <a:cs typeface="Calibri"/>
              </a:rPr>
              <a:t>Procedimento: devo fare una serie di esperimenti, ovvero raccogliere degli esempi, usando oggetti con masse diverse, </a:t>
            </a:r>
            <a:r>
              <a:rPr lang="it-IT" sz="1500" dirty="0">
                <a:latin typeface="Calibri"/>
                <a:ea typeface="Calibri"/>
                <a:cs typeface="Calibri"/>
                <a:sym typeface="Calibri"/>
              </a:rPr>
              <a:t>misurare la loro forza </a:t>
            </a:r>
            <a:r>
              <a:rPr lang="it-IT" sz="1500" dirty="0">
                <a:latin typeface="Calibri"/>
                <a:ea typeface="Calibri"/>
                <a:cs typeface="Calibri"/>
              </a:rPr>
              <a:t>di </a:t>
            </a:r>
            <a:r>
              <a:rPr lang="it-IT" sz="1500" dirty="0">
                <a:latin typeface="Calibri"/>
                <a:ea typeface="Calibri"/>
                <a:cs typeface="Calibri"/>
                <a:sym typeface="Calibri"/>
              </a:rPr>
              <a:t>attrazione gravitazionale e cercare di indurre una regola universale</a:t>
            </a:r>
            <a:endParaRPr lang="en-US" sz="1500" dirty="0"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spcBef>
                <a:spcPts val="300"/>
              </a:spcBef>
              <a:buSzPts val="1400"/>
              <a:buFont typeface="Arial"/>
              <a:buChar char="•"/>
            </a:pPr>
            <a:endParaRPr lang="it-IT" sz="1500" dirty="0"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spcBef>
                <a:spcPts val="300"/>
              </a:spcBef>
              <a:buSzPts val="1400"/>
              <a:buFont typeface="Arial"/>
              <a:buChar char="•"/>
            </a:pPr>
            <a:r>
              <a:rPr lang="it-IT" sz="1500" dirty="0">
                <a:latin typeface="Calibri"/>
                <a:ea typeface="Calibri"/>
                <a:cs typeface="Calibri"/>
                <a:sym typeface="Calibri"/>
              </a:rPr>
              <a:t>Questo è quello che fa un algoritmo di ML. Vediamo questo esempio più in dettaglio.</a:t>
            </a:r>
            <a:endParaRPr lang="en-US" sz="1500" dirty="0">
              <a:latin typeface="Calibri"/>
              <a:ea typeface="Calibri"/>
              <a:cs typeface="Calibri"/>
            </a:endParaRPr>
          </a:p>
          <a:p>
            <a:pPr marL="285750" lvl="0" indent="-285750" algn="l">
              <a:spcBef>
                <a:spcPts val="300"/>
              </a:spcBef>
              <a:spcAft>
                <a:spcPts val="0"/>
              </a:spcAft>
              <a:buSzPts val="1400"/>
              <a:buFont typeface="Arial"/>
              <a:buChar char="•"/>
            </a:pPr>
            <a:endParaRPr lang="it-IT" sz="1500" dirty="0">
              <a:latin typeface="Calibri"/>
              <a:ea typeface="Calibri"/>
              <a:cs typeface="Calibri"/>
            </a:endParaRPr>
          </a:p>
          <a:p>
            <a:pPr marL="285750" indent="-285750">
              <a:spcBef>
                <a:spcPts val="300"/>
              </a:spcBef>
              <a:buSzPts val="1400"/>
              <a:buFont typeface="Arial"/>
              <a:buChar char="•"/>
            </a:pPr>
            <a:r>
              <a:rPr lang="it-IT" sz="1500" dirty="0">
                <a:latin typeface="Calibri"/>
                <a:ea typeface="Calibri"/>
                <a:cs typeface="Calibri"/>
                <a:sym typeface="Calibri"/>
              </a:rPr>
              <a:t>I miei dati di esempio (</a:t>
            </a:r>
            <a:r>
              <a:rPr lang="it-IT" sz="1500" i="1" dirty="0">
                <a:latin typeface="Calibri"/>
                <a:ea typeface="Calibri"/>
                <a:cs typeface="Calibri"/>
                <a:sym typeface="Calibri"/>
              </a:rPr>
              <a:t>sample</a:t>
            </a:r>
            <a:r>
              <a:rPr lang="it-IT" sz="1500" dirty="0">
                <a:latin typeface="Calibri"/>
                <a:ea typeface="Calibri"/>
                <a:cs typeface="Calibri"/>
                <a:sym typeface="Calibri"/>
              </a:rPr>
              <a:t>), tutti insieme, sono il </a:t>
            </a:r>
            <a:r>
              <a:rPr lang="it-IT" sz="1500" i="1" dirty="0">
                <a:latin typeface="Calibri"/>
                <a:ea typeface="Calibri"/>
                <a:cs typeface="Calibri"/>
                <a:sym typeface="Calibri"/>
              </a:rPr>
              <a:t>dataset di training</a:t>
            </a:r>
            <a:r>
              <a:rPr lang="it-IT" sz="15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1500" baseline="-25000" dirty="0"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spcBef>
                <a:spcPts val="300"/>
              </a:spcBef>
              <a:buSzPts val="1400"/>
              <a:buFont typeface="Arial"/>
              <a:buChar char="•"/>
            </a:pPr>
            <a:endParaRPr lang="it-IT" sz="1500" dirty="0"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spcBef>
                <a:spcPts val="300"/>
              </a:spcBef>
              <a:buSzPts val="1400"/>
              <a:buFont typeface="Arial"/>
              <a:buChar char="•"/>
            </a:pPr>
            <a:r>
              <a:rPr lang="it-IT" sz="1600" i="1" dirty="0">
                <a:latin typeface="Calibri"/>
                <a:ea typeface="Calibri"/>
                <a:cs typeface="Calibri"/>
                <a:sym typeface="Calibri"/>
              </a:rPr>
              <a:t>T = {(m</a:t>
            </a:r>
            <a:r>
              <a:rPr lang="it-IT" sz="1600" i="1" baseline="-25000" dirty="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it-IT" sz="1600" i="1" dirty="0">
                <a:latin typeface="Calibri"/>
                <a:ea typeface="Calibri"/>
                <a:cs typeface="Calibri"/>
                <a:sym typeface="Calibri"/>
              </a:rPr>
              <a:t>,F</a:t>
            </a:r>
            <a:r>
              <a:rPr lang="it-IT" sz="1600" i="1" baseline="-25000" dirty="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it-IT" sz="1600" i="1" dirty="0">
                <a:latin typeface="Calibri"/>
                <a:ea typeface="Calibri"/>
                <a:cs typeface="Calibri"/>
                <a:sym typeface="Calibri"/>
              </a:rPr>
              <a:t>), (</a:t>
            </a:r>
            <a:r>
              <a:rPr lang="it-IT" sz="1600" i="1" dirty="0">
                <a:latin typeface="Calibri"/>
                <a:ea typeface="Calibri"/>
                <a:cs typeface="Calibri"/>
              </a:rPr>
              <a:t>m</a:t>
            </a:r>
            <a:r>
              <a:rPr lang="it-IT" sz="1600" i="1" baseline="-25000" dirty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it-IT" sz="1600" i="1" dirty="0">
                <a:latin typeface="Calibri"/>
                <a:ea typeface="Calibri"/>
                <a:cs typeface="Calibri"/>
                <a:sym typeface="Calibri"/>
              </a:rPr>
              <a:t>,F</a:t>
            </a:r>
            <a:r>
              <a:rPr lang="it-IT" sz="1600" i="1" baseline="-25000" dirty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it-IT" sz="1600" i="1" dirty="0">
                <a:latin typeface="Calibri"/>
                <a:ea typeface="Calibri"/>
                <a:cs typeface="Calibri"/>
                <a:sym typeface="Calibri"/>
              </a:rPr>
              <a:t>), …, (</a:t>
            </a:r>
            <a:r>
              <a:rPr lang="it-IT" sz="1600" i="1" dirty="0" err="1"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it-IT" sz="1600" i="1" baseline="-25000" dirty="0" err="1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it-IT" sz="1600" i="1" dirty="0" err="1">
                <a:latin typeface="Calibri"/>
                <a:ea typeface="Calibri"/>
                <a:cs typeface="Calibri"/>
                <a:sym typeface="Calibri"/>
              </a:rPr>
              <a:t>,F</a:t>
            </a:r>
            <a:r>
              <a:rPr lang="it-IT" sz="1600" i="1" baseline="-25000" dirty="0" err="1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it-IT" sz="1600" i="1" dirty="0">
                <a:latin typeface="Calibri"/>
                <a:ea typeface="Calibri"/>
                <a:cs typeface="Calibri"/>
                <a:sym typeface="Calibri"/>
              </a:rPr>
              <a:t>)}</a:t>
            </a:r>
            <a:endParaRPr lang="en-US" sz="1600" i="1" dirty="0">
              <a:latin typeface="Calibri"/>
              <a:ea typeface="Calibri"/>
              <a:cs typeface="Calibri"/>
            </a:endParaRPr>
          </a:p>
          <a:p>
            <a:pPr marL="285750" lvl="0" indent="-285750" algn="l">
              <a:spcBef>
                <a:spcPts val="300"/>
              </a:spcBef>
              <a:spcAft>
                <a:spcPts val="0"/>
              </a:spcAft>
              <a:buSzPts val="1400"/>
              <a:buFont typeface="Arial"/>
              <a:buChar char="•"/>
            </a:pPr>
            <a:endParaRPr lang="it-IT" sz="1500" i="1" dirty="0">
              <a:latin typeface="Calibri"/>
              <a:ea typeface="Calibri"/>
              <a:cs typeface="Calibri"/>
            </a:endParaRPr>
          </a:p>
          <a:p>
            <a:pPr marL="285750" indent="-285750">
              <a:spcBef>
                <a:spcPts val="300"/>
              </a:spcBef>
              <a:buSzPts val="1400"/>
              <a:buFont typeface="Arial"/>
              <a:buChar char="•"/>
            </a:pPr>
            <a:r>
              <a:rPr lang="it-IT" sz="1500" dirty="0">
                <a:latin typeface="Calibri"/>
                <a:ea typeface="Calibri"/>
                <a:cs typeface="Calibri"/>
                <a:sym typeface="Calibri"/>
              </a:rPr>
              <a:t>Se ho </a:t>
            </a:r>
            <a:r>
              <a:rPr lang="it-IT" sz="1500" i="1" dirty="0">
                <a:latin typeface="Calibri"/>
                <a:ea typeface="Calibri"/>
                <a:cs typeface="Calibri"/>
                <a:sym typeface="Calibri"/>
              </a:rPr>
              <a:t>n samples, T </a:t>
            </a:r>
            <a:r>
              <a:rPr lang="it-IT" sz="1500" dirty="0">
                <a:latin typeface="Calibri"/>
                <a:ea typeface="Calibri"/>
                <a:cs typeface="Calibri"/>
                <a:sym typeface="Calibri"/>
              </a:rPr>
              <a:t>è composto da </a:t>
            </a:r>
            <a:r>
              <a:rPr lang="it-IT" sz="1500" i="1" dirty="0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it-IT" sz="1500" dirty="0">
                <a:latin typeface="Calibri"/>
                <a:ea typeface="Calibri"/>
                <a:cs typeface="Calibri"/>
                <a:sym typeface="Calibri"/>
              </a:rPr>
              <a:t> coppie di valori </a:t>
            </a:r>
            <a:r>
              <a:rPr lang="it-IT" sz="1500" i="1" dirty="0">
                <a:latin typeface="Calibri"/>
                <a:ea typeface="Calibri"/>
                <a:cs typeface="Calibri"/>
                <a:sym typeface="Calibri"/>
              </a:rPr>
              <a:t>costanti</a:t>
            </a:r>
            <a:r>
              <a:rPr lang="it-IT" sz="1500" dirty="0"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it-IT" sz="1600" dirty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it-IT" sz="1600" i="1" dirty="0" err="1"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it-IT" sz="1600" i="1" baseline="-25000" dirty="0" err="1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it-IT" sz="1600" i="1" dirty="0" err="1">
                <a:latin typeface="Calibri"/>
                <a:ea typeface="Calibri"/>
                <a:cs typeface="Calibri"/>
                <a:sym typeface="Calibri"/>
              </a:rPr>
              <a:t>,F</a:t>
            </a:r>
            <a:r>
              <a:rPr lang="it-IT" sz="1600" baseline="-25000" dirty="0" err="1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it-IT" sz="1600" dirty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it" sz="1600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184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ssenziale">
  <a:themeElements>
    <a:clrScheme name="Personalizzato 2">
      <a:dk1>
        <a:srgbClr val="000000"/>
      </a:dk1>
      <a:lt1>
        <a:srgbClr val="FFFFFF"/>
      </a:lt1>
      <a:dk2>
        <a:srgbClr val="C0504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0504D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5601</Words>
  <Application>Microsoft Office PowerPoint</Application>
  <PresentationFormat>Presentazione su schermo (16:9)</PresentationFormat>
  <Paragraphs>649</Paragraphs>
  <Slides>84</Slides>
  <Notes>80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84</vt:i4>
      </vt:variant>
    </vt:vector>
  </HeadingPairs>
  <TitlesOfParts>
    <vt:vector size="91" baseType="lpstr">
      <vt:lpstr>Calibri,Sans-Serif</vt:lpstr>
      <vt:lpstr>Trebuchet MS</vt:lpstr>
      <vt:lpstr>Gill Sans</vt:lpstr>
      <vt:lpstr>Calibri</vt:lpstr>
      <vt:lpstr>Times New Roman</vt:lpstr>
      <vt:lpstr>Arial</vt:lpstr>
      <vt:lpstr>Essenziale</vt:lpstr>
      <vt:lpstr>Introduzione Enver Sangineto </vt:lpstr>
      <vt:lpstr>Machine Learning</vt:lpstr>
      <vt:lpstr>Relazione tra AI e ML</vt:lpstr>
      <vt:lpstr>Relazione tra AI e ML</vt:lpstr>
      <vt:lpstr>Relazione tra AI e ML</vt:lpstr>
      <vt:lpstr> Machine Learning </vt:lpstr>
      <vt:lpstr>Esempio</vt:lpstr>
      <vt:lpstr>Esempio</vt:lpstr>
      <vt:lpstr>Esempio</vt:lpstr>
      <vt:lpstr>Esempio</vt:lpstr>
      <vt:lpstr>Esempio</vt:lpstr>
      <vt:lpstr>Esempio</vt:lpstr>
      <vt:lpstr>Esempio</vt:lpstr>
      <vt:lpstr>Esempio</vt:lpstr>
      <vt:lpstr>Esempio</vt:lpstr>
      <vt:lpstr>Quando si usa il Machine Learning?</vt:lpstr>
      <vt:lpstr>Esempio: classificazione visiva degli oggetti</vt:lpstr>
      <vt:lpstr>Casi reali</vt:lpstr>
      <vt:lpstr>Esempio: stimare il rischio assicurativo </vt:lpstr>
      <vt:lpstr>Esempio: guida autonoma </vt:lpstr>
      <vt:lpstr>A cosa è dovuto il successo recente del ML?</vt:lpstr>
      <vt:lpstr>(Alcuni!) esempi applicativi </vt:lpstr>
      <vt:lpstr>Campo aziendale/finanziario</vt:lpstr>
      <vt:lpstr>Medicina</vt:lpstr>
      <vt:lpstr>Industria</vt:lpstr>
      <vt:lpstr>Natural Language Processing (NLP): Traduttori automatici </vt:lpstr>
      <vt:lpstr>NLP: “Large Language Model” e ChatBot (e.g., ChatGPT)</vt:lpstr>
      <vt:lpstr>Computer Vision</vt:lpstr>
      <vt:lpstr>Computer Vision: Image Classification</vt:lpstr>
      <vt:lpstr>Computer Vision: Object detection</vt:lpstr>
      <vt:lpstr>Computer Vision: Object detection e segmentation</vt:lpstr>
      <vt:lpstr>Object detection (e.g., nei supermarket)</vt:lpstr>
      <vt:lpstr>Computer Vision: Face recognition</vt:lpstr>
      <vt:lpstr>NLP e Computer Vision</vt:lpstr>
      <vt:lpstr>Vision-based biometrics</vt:lpstr>
      <vt:lpstr>Login senza password…</vt:lpstr>
      <vt:lpstr>Phone Apps</vt:lpstr>
      <vt:lpstr>Generazione di dati (e.g., immagini, video…)</vt:lpstr>
      <vt:lpstr>Presentazione standard di PowerPoint</vt:lpstr>
      <vt:lpstr>Sport</vt:lpstr>
      <vt:lpstr>Automotive</vt:lpstr>
      <vt:lpstr>Vision-based interaction</vt:lpstr>
      <vt:lpstr>Vision nello Spazio</vt:lpstr>
      <vt:lpstr>Robotica</vt:lpstr>
      <vt:lpstr>Medical Imaging</vt:lpstr>
      <vt:lpstr>Interpretazione dei segnali del cervello</vt:lpstr>
      <vt:lpstr>Un po’ di nomenclatura</vt:lpstr>
      <vt:lpstr>Esempio</vt:lpstr>
      <vt:lpstr>Esempio</vt:lpstr>
      <vt:lpstr>Esempio</vt:lpstr>
      <vt:lpstr>Altre definizioni di Machine Learning</vt:lpstr>
      <vt:lpstr>La terna &lt;P, T, E&gt;</vt:lpstr>
      <vt:lpstr>Esempi di tipologie di task</vt:lpstr>
      <vt:lpstr>Tipologia di task</vt:lpstr>
      <vt:lpstr>Tipologia di task</vt:lpstr>
      <vt:lpstr>Alcune Deﬁnizioni</vt:lpstr>
      <vt:lpstr>Feature, Label e Sample</vt:lpstr>
      <vt:lpstr>Feature, Label e Sample</vt:lpstr>
      <vt:lpstr>Livello di supervisione del task</vt:lpstr>
      <vt:lpstr>Supervised Learning</vt:lpstr>
      <vt:lpstr>Unsupervised Learning</vt:lpstr>
      <vt:lpstr>Experience</vt:lpstr>
      <vt:lpstr>Performance</vt:lpstr>
      <vt:lpstr>Performance </vt:lpstr>
      <vt:lpstr>Fasi di un progetto di Machine Learning</vt:lpstr>
      <vt:lpstr>Fasi di un progetto di Machine Learning</vt:lpstr>
      <vt:lpstr>Definizione del task</vt:lpstr>
      <vt:lpstr>Passi di un progetto di Machine Learning</vt:lpstr>
      <vt:lpstr>Data Acquisition</vt:lpstr>
      <vt:lpstr>Di quanti sample di training abbiamo bisogno?</vt:lpstr>
      <vt:lpstr>Perché c’è bisogno di tanti dati di training?</vt:lpstr>
      <vt:lpstr>Esempi</vt:lpstr>
      <vt:lpstr>Passi di un progetto di Machine Learning</vt:lpstr>
      <vt:lpstr>Exploratory Data Analysis (EDA)</vt:lpstr>
      <vt:lpstr>Valori delle feature mancanti</vt:lpstr>
      <vt:lpstr>Bilanciamento dei samples</vt:lpstr>
      <vt:lpstr>Tecniche di bilanciamento </vt:lpstr>
      <vt:lpstr>Exploratory Data Analysis</vt:lpstr>
      <vt:lpstr>Exploratory Data Analysis</vt:lpstr>
      <vt:lpstr>Passi di un progetto di Machine Learning</vt:lpstr>
      <vt:lpstr>Sviluppo di algoritmi di ML</vt:lpstr>
      <vt:lpstr>Passi di un progetto di Machine Learning</vt:lpstr>
      <vt:lpstr>Fase di Deployment</vt:lpstr>
      <vt:lpstr>Deploy of ML Algorithms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FONDAMENTI DI MACHINE LEARNING Introduzione - </dc:title>
  <cp:lastModifiedBy>Enver SANGINETO</cp:lastModifiedBy>
  <cp:revision>1571</cp:revision>
  <dcterms:modified xsi:type="dcterms:W3CDTF">2026-02-24T16:42:14Z</dcterms:modified>
</cp:coreProperties>
</file>